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1" r:id="rId14"/>
    <p:sldId id="267" r:id="rId15"/>
    <p:sldId id="273" r:id="rId16"/>
    <p:sldId id="274" r:id="rId17"/>
    <p:sldId id="275" r:id="rId18"/>
    <p:sldId id="272" r:id="rId19"/>
    <p:sldId id="276" r:id="rId20"/>
    <p:sldId id="278"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5600"/>
  </p:normalViewPr>
  <p:slideViewPr>
    <p:cSldViewPr snapToGrid="0" snapToObjects="1">
      <p:cViewPr varScale="1">
        <p:scale>
          <a:sx n="143" d="100"/>
          <a:sy n="143" d="100"/>
        </p:scale>
        <p:origin x="21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8EA7A3-CDDE-2B40-B7D2-26D272393FFC}" type="datetimeFigureOut">
              <a:rPr lang="en-MX" smtClean="0"/>
              <a:t>11/09/20</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79ED2-7EF7-8F44-A8E9-30F2A7AF5CD8}" type="slidenum">
              <a:rPr lang="en-MX" smtClean="0"/>
              <a:t>‹#›</a:t>
            </a:fld>
            <a:endParaRPr lang="en-MX"/>
          </a:p>
        </p:txBody>
      </p:sp>
    </p:spTree>
    <p:extLst>
      <p:ext uri="{BB962C8B-B14F-4D97-AF65-F5344CB8AC3E}">
        <p14:creationId xmlns:p14="http://schemas.microsoft.com/office/powerpoint/2010/main" val="41554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-Me presento, mi nombre</a:t>
            </a:r>
          </a:p>
          <a:p>
            <a:r>
              <a:rPr lang="en-MX" dirty="0"/>
              <a:t>-Buenos días, muchas gracias por estar aquí tan temprano acompañándonos a todos nosotros</a:t>
            </a:r>
          </a:p>
          <a:p>
            <a:endParaRPr lang="en-MX" dirty="0"/>
          </a:p>
          <a:p>
            <a:r>
              <a:rPr lang="en-MX" dirty="0"/>
              <a:t>-Técnicas de procesamiento de lenguaje natural</a:t>
            </a:r>
          </a:p>
        </p:txBody>
      </p:sp>
      <p:sp>
        <p:nvSpPr>
          <p:cNvPr id="4" name="Slide Number Placeholder 3"/>
          <p:cNvSpPr>
            <a:spLocks noGrp="1"/>
          </p:cNvSpPr>
          <p:nvPr>
            <p:ph type="sldNum" sz="quarter" idx="5"/>
          </p:nvPr>
        </p:nvSpPr>
        <p:spPr/>
        <p:txBody>
          <a:bodyPr/>
          <a:lstStyle/>
          <a:p>
            <a:fld id="{EA779ED2-7EF7-8F44-A8E9-30F2A7AF5CD8}" type="slidenum">
              <a:rPr lang="en-MX" smtClean="0"/>
              <a:t>1</a:t>
            </a:fld>
            <a:endParaRPr lang="en-MX"/>
          </a:p>
        </p:txBody>
      </p:sp>
    </p:spTree>
    <p:extLst>
      <p:ext uri="{BB962C8B-B14F-4D97-AF65-F5344CB8AC3E}">
        <p14:creationId xmlns:p14="http://schemas.microsoft.com/office/powerpoint/2010/main" val="179589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Clasificador de sentimientos</a:t>
            </a:r>
          </a:p>
        </p:txBody>
      </p:sp>
      <p:sp>
        <p:nvSpPr>
          <p:cNvPr id="4" name="Slide Number Placeholder 3"/>
          <p:cNvSpPr>
            <a:spLocks noGrp="1"/>
          </p:cNvSpPr>
          <p:nvPr>
            <p:ph type="sldNum" sz="quarter" idx="5"/>
          </p:nvPr>
        </p:nvSpPr>
        <p:spPr/>
        <p:txBody>
          <a:bodyPr/>
          <a:lstStyle/>
          <a:p>
            <a:fld id="{EA779ED2-7EF7-8F44-A8E9-30F2A7AF5CD8}" type="slidenum">
              <a:rPr lang="en-MX" smtClean="0"/>
              <a:t>11</a:t>
            </a:fld>
            <a:endParaRPr lang="en-MX"/>
          </a:p>
        </p:txBody>
      </p:sp>
    </p:spTree>
    <p:extLst>
      <p:ext uri="{BB962C8B-B14F-4D97-AF65-F5344CB8AC3E}">
        <p14:creationId xmlns:p14="http://schemas.microsoft.com/office/powerpoint/2010/main" val="277946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Permanencia: permenente, temporal</a:t>
            </a:r>
          </a:p>
          <a:p>
            <a:r>
              <a:rPr lang="en-MX" dirty="0"/>
              <a:t>Amplitud: penetrante o específica</a:t>
            </a:r>
          </a:p>
          <a:p>
            <a:r>
              <a:rPr lang="en-MX" dirty="0"/>
              <a:t>Personalización: interno y externo</a:t>
            </a:r>
          </a:p>
          <a:p>
            <a:endParaRPr lang="en-MX" dirty="0"/>
          </a:p>
          <a:p>
            <a:r>
              <a:rPr lang="en-MX" dirty="0"/>
              <a:t>-1, 1 ó cero</a:t>
            </a:r>
          </a:p>
        </p:txBody>
      </p:sp>
      <p:sp>
        <p:nvSpPr>
          <p:cNvPr id="4" name="Slide Number Placeholder 3"/>
          <p:cNvSpPr>
            <a:spLocks noGrp="1"/>
          </p:cNvSpPr>
          <p:nvPr>
            <p:ph type="sldNum" sz="quarter" idx="5"/>
          </p:nvPr>
        </p:nvSpPr>
        <p:spPr/>
        <p:txBody>
          <a:bodyPr/>
          <a:lstStyle/>
          <a:p>
            <a:fld id="{EA779ED2-7EF7-8F44-A8E9-30F2A7AF5CD8}" type="slidenum">
              <a:rPr lang="en-MX" smtClean="0"/>
              <a:t>12</a:t>
            </a:fld>
            <a:endParaRPr lang="en-MX"/>
          </a:p>
        </p:txBody>
      </p:sp>
    </p:spTree>
    <p:extLst>
      <p:ext uri="{BB962C8B-B14F-4D97-AF65-F5344CB8AC3E}">
        <p14:creationId xmlns:p14="http://schemas.microsoft.com/office/powerpoint/2010/main" val="424723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A779ED2-7EF7-8F44-A8E9-30F2A7AF5CD8}" type="slidenum">
              <a:rPr lang="en-MX" smtClean="0"/>
              <a:t>13</a:t>
            </a:fld>
            <a:endParaRPr lang="en-MX"/>
          </a:p>
        </p:txBody>
      </p:sp>
    </p:spTree>
    <p:extLst>
      <p:ext uri="{BB962C8B-B14F-4D97-AF65-F5344CB8AC3E}">
        <p14:creationId xmlns:p14="http://schemas.microsoft.com/office/powerpoint/2010/main" val="3156123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-Clima político, sentimiento social con una mayor profundidad, twitter</a:t>
            </a:r>
          </a:p>
        </p:txBody>
      </p:sp>
      <p:sp>
        <p:nvSpPr>
          <p:cNvPr id="4" name="Slide Number Placeholder 3"/>
          <p:cNvSpPr>
            <a:spLocks noGrp="1"/>
          </p:cNvSpPr>
          <p:nvPr>
            <p:ph type="sldNum" sz="quarter" idx="5"/>
          </p:nvPr>
        </p:nvSpPr>
        <p:spPr/>
        <p:txBody>
          <a:bodyPr/>
          <a:lstStyle/>
          <a:p>
            <a:fld id="{EA779ED2-7EF7-8F44-A8E9-30F2A7AF5CD8}" type="slidenum">
              <a:rPr lang="en-MX" smtClean="0"/>
              <a:t>14</a:t>
            </a:fld>
            <a:endParaRPr lang="en-MX"/>
          </a:p>
        </p:txBody>
      </p:sp>
    </p:spTree>
    <p:extLst>
      <p:ext uri="{BB962C8B-B14F-4D97-AF65-F5344CB8AC3E}">
        <p14:creationId xmlns:p14="http://schemas.microsoft.com/office/powerpoint/2010/main" val="4112328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-Instagram: 1 Permanente, alcance global, personalización interna, situación negativa</a:t>
            </a:r>
          </a:p>
        </p:txBody>
      </p:sp>
      <p:sp>
        <p:nvSpPr>
          <p:cNvPr id="4" name="Slide Number Placeholder 3"/>
          <p:cNvSpPr>
            <a:spLocks noGrp="1"/>
          </p:cNvSpPr>
          <p:nvPr>
            <p:ph type="sldNum" sz="quarter" idx="5"/>
          </p:nvPr>
        </p:nvSpPr>
        <p:spPr/>
        <p:txBody>
          <a:bodyPr/>
          <a:lstStyle/>
          <a:p>
            <a:fld id="{EA779ED2-7EF7-8F44-A8E9-30F2A7AF5CD8}" type="slidenum">
              <a:rPr lang="en-MX" smtClean="0"/>
              <a:t>15</a:t>
            </a:fld>
            <a:endParaRPr lang="en-MX"/>
          </a:p>
        </p:txBody>
      </p:sp>
    </p:spTree>
    <p:extLst>
      <p:ext uri="{BB962C8B-B14F-4D97-AF65-F5344CB8AC3E}">
        <p14:creationId xmlns:p14="http://schemas.microsoft.com/office/powerpoint/2010/main" val="303751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-Instagram: 1 Permanente, alcance global, personalización interna, evento positivo</a:t>
            </a:r>
          </a:p>
          <a:p>
            <a:endParaRPr lang="en-MX" dirty="0"/>
          </a:p>
        </p:txBody>
      </p:sp>
      <p:sp>
        <p:nvSpPr>
          <p:cNvPr id="4" name="Slide Number Placeholder 3"/>
          <p:cNvSpPr>
            <a:spLocks noGrp="1"/>
          </p:cNvSpPr>
          <p:nvPr>
            <p:ph type="sldNum" sz="quarter" idx="5"/>
          </p:nvPr>
        </p:nvSpPr>
        <p:spPr/>
        <p:txBody>
          <a:bodyPr/>
          <a:lstStyle/>
          <a:p>
            <a:fld id="{EA779ED2-7EF7-8F44-A8E9-30F2A7AF5CD8}" type="slidenum">
              <a:rPr lang="en-MX" smtClean="0"/>
              <a:t>16</a:t>
            </a:fld>
            <a:endParaRPr lang="en-MX"/>
          </a:p>
        </p:txBody>
      </p:sp>
    </p:spTree>
    <p:extLst>
      <p:ext uri="{BB962C8B-B14F-4D97-AF65-F5344CB8AC3E}">
        <p14:creationId xmlns:p14="http://schemas.microsoft.com/office/powerpoint/2010/main" val="1126730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-Promedios, valores más bajos por frases neutrales</a:t>
            </a:r>
          </a:p>
          <a:p>
            <a:r>
              <a:rPr lang="en-MX" dirty="0"/>
              <a:t>-Sentimiento positivo, pauta explicativa optimista</a:t>
            </a:r>
          </a:p>
          <a:p>
            <a:r>
              <a:rPr lang="en-MX" dirty="0"/>
              <a:t>-Nube de palabras, visualización paquetería python</a:t>
            </a:r>
          </a:p>
        </p:txBody>
      </p:sp>
      <p:sp>
        <p:nvSpPr>
          <p:cNvPr id="4" name="Slide Number Placeholder 3"/>
          <p:cNvSpPr>
            <a:spLocks noGrp="1"/>
          </p:cNvSpPr>
          <p:nvPr>
            <p:ph type="sldNum" sz="quarter" idx="5"/>
          </p:nvPr>
        </p:nvSpPr>
        <p:spPr/>
        <p:txBody>
          <a:bodyPr/>
          <a:lstStyle/>
          <a:p>
            <a:fld id="{EA779ED2-7EF7-8F44-A8E9-30F2A7AF5CD8}" type="slidenum">
              <a:rPr lang="en-MX" smtClean="0"/>
              <a:t>17</a:t>
            </a:fld>
            <a:endParaRPr lang="en-MX"/>
          </a:p>
        </p:txBody>
      </p:sp>
    </p:spTree>
    <p:extLst>
      <p:ext uri="{BB962C8B-B14F-4D97-AF65-F5344CB8AC3E}">
        <p14:creationId xmlns:p14="http://schemas.microsoft.com/office/powerpoint/2010/main" val="309292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-Palabras asociadas a sentimientos negativos: locos, grito, negras, imploro, pálido</a:t>
            </a:r>
          </a:p>
          <a:p>
            <a:r>
              <a:rPr lang="en-MX" dirty="0"/>
              <a:t>-Palabras asociadas a permanencia como: siempre, jamás. última</a:t>
            </a:r>
          </a:p>
          <a:p>
            <a:endParaRPr lang="en-MX" dirty="0"/>
          </a:p>
          <a:p>
            <a:r>
              <a:rPr lang="en-MX" dirty="0"/>
              <a:t>-Ultimo poema de Manuel Acuña antes de suicidarse, interesante como modelo para comprender sus motivaciones</a:t>
            </a:r>
          </a:p>
          <a:p>
            <a:r>
              <a:rPr lang="en-MX" dirty="0"/>
              <a:t>-Permanencia positiva: permanente</a:t>
            </a:r>
          </a:p>
        </p:txBody>
      </p:sp>
      <p:sp>
        <p:nvSpPr>
          <p:cNvPr id="4" name="Slide Number Placeholder 3"/>
          <p:cNvSpPr>
            <a:spLocks noGrp="1"/>
          </p:cNvSpPr>
          <p:nvPr>
            <p:ph type="sldNum" sz="quarter" idx="5"/>
          </p:nvPr>
        </p:nvSpPr>
        <p:spPr/>
        <p:txBody>
          <a:bodyPr/>
          <a:lstStyle/>
          <a:p>
            <a:fld id="{EA779ED2-7EF7-8F44-A8E9-30F2A7AF5CD8}" type="slidenum">
              <a:rPr lang="en-MX" smtClean="0"/>
              <a:t>18</a:t>
            </a:fld>
            <a:endParaRPr lang="en-MX"/>
          </a:p>
        </p:txBody>
      </p:sp>
    </p:spTree>
    <p:extLst>
      <p:ext uri="{BB962C8B-B14F-4D97-AF65-F5344CB8AC3E}">
        <p14:creationId xmlns:p14="http://schemas.microsoft.com/office/powerpoint/2010/main" val="340350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-Mucho trabajo por delante, considero esto una primera aproximación, era un trabajo que consideraba muy difícil de abordar, para mi sorpresa mis expectativas fueron cambiando conforme fui desarrollando el profecto alentado por mis profesores</a:t>
            </a:r>
          </a:p>
          <a:p>
            <a:endParaRPr lang="en-MX" dirty="0"/>
          </a:p>
          <a:p>
            <a:r>
              <a:rPr lang="en-MX" dirty="0"/>
              <a:t>-Considero que hace falta trabajar en distintas excepciones para mejorar la exactitud</a:t>
            </a:r>
          </a:p>
          <a:p>
            <a:r>
              <a:rPr lang="en-MX" dirty="0"/>
              <a:t>-Expectativas, proceso interesante de mucho aprendizaje</a:t>
            </a:r>
          </a:p>
          <a:p>
            <a:r>
              <a:rPr lang="en-MX" dirty="0"/>
              <a:t>-Homologación con CAVE, </a:t>
            </a:r>
            <a:r>
              <a:rPr lang="en-US" sz="1200" b="0" i="0" kern="1200" dirty="0" err="1">
                <a:solidFill>
                  <a:schemeClr val="tx1"/>
                </a:solidFill>
                <a:effectLst/>
                <a:latin typeface="+mn-lt"/>
                <a:ea typeface="+mn-ea"/>
                <a:cs typeface="+mn-cs"/>
              </a:rPr>
              <a:t>Análisis</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Contenido</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Explicaciones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Textuales</a:t>
            </a:r>
            <a:endParaRPr lang="en-MX" dirty="0"/>
          </a:p>
        </p:txBody>
      </p:sp>
      <p:sp>
        <p:nvSpPr>
          <p:cNvPr id="4" name="Slide Number Placeholder 3"/>
          <p:cNvSpPr>
            <a:spLocks noGrp="1"/>
          </p:cNvSpPr>
          <p:nvPr>
            <p:ph type="sldNum" sz="quarter" idx="5"/>
          </p:nvPr>
        </p:nvSpPr>
        <p:spPr/>
        <p:txBody>
          <a:bodyPr/>
          <a:lstStyle/>
          <a:p>
            <a:fld id="{EA779ED2-7EF7-8F44-A8E9-30F2A7AF5CD8}" type="slidenum">
              <a:rPr lang="en-MX" smtClean="0"/>
              <a:t>19</a:t>
            </a:fld>
            <a:endParaRPr lang="en-MX"/>
          </a:p>
        </p:txBody>
      </p:sp>
    </p:spTree>
    <p:extLst>
      <p:ext uri="{BB962C8B-B14F-4D97-AF65-F5344CB8AC3E}">
        <p14:creationId xmlns:p14="http://schemas.microsoft.com/office/powerpoint/2010/main" val="3447883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-Aplicaciones, selección de personal, predicción de elecciones, análisis de registros históricos</a:t>
            </a:r>
          </a:p>
        </p:txBody>
      </p:sp>
      <p:sp>
        <p:nvSpPr>
          <p:cNvPr id="4" name="Slide Number Placeholder 3"/>
          <p:cNvSpPr>
            <a:spLocks noGrp="1"/>
          </p:cNvSpPr>
          <p:nvPr>
            <p:ph type="sldNum" sz="quarter" idx="5"/>
          </p:nvPr>
        </p:nvSpPr>
        <p:spPr/>
        <p:txBody>
          <a:bodyPr/>
          <a:lstStyle/>
          <a:p>
            <a:fld id="{EA779ED2-7EF7-8F44-A8E9-30F2A7AF5CD8}" type="slidenum">
              <a:rPr lang="en-MX" smtClean="0"/>
              <a:t>20</a:t>
            </a:fld>
            <a:endParaRPr lang="en-MX"/>
          </a:p>
        </p:txBody>
      </p:sp>
    </p:spTree>
    <p:extLst>
      <p:ext uri="{BB962C8B-B14F-4D97-AF65-F5344CB8AC3E}">
        <p14:creationId xmlns:p14="http://schemas.microsoft.com/office/powerpoint/2010/main" val="1800981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Lentes cognitivas. Como vemos el mundo, e interpretamos la realidad. Un tema ampliamente estudiado por la psicología positiva.</a:t>
            </a:r>
          </a:p>
        </p:txBody>
      </p:sp>
      <p:sp>
        <p:nvSpPr>
          <p:cNvPr id="4" name="Slide Number Placeholder 3"/>
          <p:cNvSpPr>
            <a:spLocks noGrp="1"/>
          </p:cNvSpPr>
          <p:nvPr>
            <p:ph type="sldNum" sz="quarter" idx="5"/>
          </p:nvPr>
        </p:nvSpPr>
        <p:spPr/>
        <p:txBody>
          <a:bodyPr/>
          <a:lstStyle/>
          <a:p>
            <a:fld id="{EA779ED2-7EF7-8F44-A8E9-30F2A7AF5CD8}" type="slidenum">
              <a:rPr lang="en-MX" smtClean="0"/>
              <a:t>2</a:t>
            </a:fld>
            <a:endParaRPr lang="en-MX"/>
          </a:p>
        </p:txBody>
      </p:sp>
    </p:spTree>
    <p:extLst>
      <p:ext uri="{BB962C8B-B14F-4D97-AF65-F5344CB8AC3E}">
        <p14:creationId xmlns:p14="http://schemas.microsoft.com/office/powerpoint/2010/main" val="1599299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-Preguntas</a:t>
            </a:r>
          </a:p>
        </p:txBody>
      </p:sp>
      <p:sp>
        <p:nvSpPr>
          <p:cNvPr id="4" name="Slide Number Placeholder 3"/>
          <p:cNvSpPr>
            <a:spLocks noGrp="1"/>
          </p:cNvSpPr>
          <p:nvPr>
            <p:ph type="sldNum" sz="quarter" idx="5"/>
          </p:nvPr>
        </p:nvSpPr>
        <p:spPr/>
        <p:txBody>
          <a:bodyPr/>
          <a:lstStyle/>
          <a:p>
            <a:fld id="{EA779ED2-7EF7-8F44-A8E9-30F2A7AF5CD8}" type="slidenum">
              <a:rPr lang="en-MX" smtClean="0"/>
              <a:t>21</a:t>
            </a:fld>
            <a:endParaRPr lang="en-MX"/>
          </a:p>
        </p:txBody>
      </p:sp>
    </p:spTree>
    <p:extLst>
      <p:ext uri="{BB962C8B-B14F-4D97-AF65-F5344CB8AC3E}">
        <p14:creationId xmlns:p14="http://schemas.microsoft.com/office/powerpoint/2010/main" val="371452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Las aplicaciones de conocer la pauta explicativa de las personas:</a:t>
            </a:r>
          </a:p>
          <a:p>
            <a:endParaRPr lang="en-MX" dirty="0"/>
          </a:p>
          <a:p>
            <a:r>
              <a:rPr lang="en-MX" dirty="0"/>
              <a:t>-Rendimiento académico: optimismo mejor predictor de éxito que tradicionalmente aceptadas capacidad e inteligencia. Sabiduría tradicional equivocada.</a:t>
            </a:r>
          </a:p>
          <a:p>
            <a:r>
              <a:rPr lang="en-MX" dirty="0"/>
              <a:t>-RRHH: estudio miles vendedores seguros en MetLife, optimistas tenían mayores ventas que los pesimistas. Rendimiento gerencial, mayoría de perfiles se ajustan a este aspecto de la personalidad.</a:t>
            </a:r>
          </a:p>
        </p:txBody>
      </p:sp>
      <p:sp>
        <p:nvSpPr>
          <p:cNvPr id="4" name="Slide Number Placeholder 3"/>
          <p:cNvSpPr>
            <a:spLocks noGrp="1"/>
          </p:cNvSpPr>
          <p:nvPr>
            <p:ph type="sldNum" sz="quarter" idx="5"/>
          </p:nvPr>
        </p:nvSpPr>
        <p:spPr/>
        <p:txBody>
          <a:bodyPr/>
          <a:lstStyle/>
          <a:p>
            <a:fld id="{EA779ED2-7EF7-8F44-A8E9-30F2A7AF5CD8}" type="slidenum">
              <a:rPr lang="en-MX" smtClean="0"/>
              <a:t>4</a:t>
            </a:fld>
            <a:endParaRPr lang="en-MX"/>
          </a:p>
        </p:txBody>
      </p:sp>
    </p:spTree>
    <p:extLst>
      <p:ext uri="{BB962C8B-B14F-4D97-AF65-F5344CB8AC3E}">
        <p14:creationId xmlns:p14="http://schemas.microsoft.com/office/powerpoint/2010/main" val="72408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-Política: frecuentemente, mayor optimismo, mayores votos. 4ta. </a:t>
            </a:r>
            <a:r>
              <a:rPr lang="en-US" dirty="0"/>
              <a:t>T</a:t>
            </a:r>
            <a:r>
              <a:rPr lang="en-MX" dirty="0"/>
              <a:t>ransformación, ambición, gran alcance</a:t>
            </a:r>
          </a:p>
          <a:p>
            <a:r>
              <a:rPr lang="en-MX" dirty="0"/>
              <a:t>-Deporte: Especialmente en atletas que se desempeñarán mejor bajo presión.</a:t>
            </a:r>
          </a:p>
        </p:txBody>
      </p:sp>
      <p:sp>
        <p:nvSpPr>
          <p:cNvPr id="4" name="Slide Number Placeholder 3"/>
          <p:cNvSpPr>
            <a:spLocks noGrp="1"/>
          </p:cNvSpPr>
          <p:nvPr>
            <p:ph type="sldNum" sz="quarter" idx="5"/>
          </p:nvPr>
        </p:nvSpPr>
        <p:spPr/>
        <p:txBody>
          <a:bodyPr/>
          <a:lstStyle/>
          <a:p>
            <a:fld id="{EA779ED2-7EF7-8F44-A8E9-30F2A7AF5CD8}" type="slidenum">
              <a:rPr lang="en-MX" smtClean="0"/>
              <a:t>5</a:t>
            </a:fld>
            <a:endParaRPr lang="en-MX"/>
          </a:p>
        </p:txBody>
      </p:sp>
    </p:spTree>
    <p:extLst>
      <p:ext uri="{BB962C8B-B14F-4D97-AF65-F5344CB8AC3E}">
        <p14:creationId xmlns:p14="http://schemas.microsoft.com/office/powerpoint/2010/main" val="37533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-Psicohistoria: análisis de rasgos psicológicos en personas que vivieron hace muchos años.</a:t>
            </a:r>
          </a:p>
        </p:txBody>
      </p:sp>
      <p:sp>
        <p:nvSpPr>
          <p:cNvPr id="4" name="Slide Number Placeholder 3"/>
          <p:cNvSpPr>
            <a:spLocks noGrp="1"/>
          </p:cNvSpPr>
          <p:nvPr>
            <p:ph type="sldNum" sz="quarter" idx="5"/>
          </p:nvPr>
        </p:nvSpPr>
        <p:spPr/>
        <p:txBody>
          <a:bodyPr/>
          <a:lstStyle/>
          <a:p>
            <a:fld id="{EA779ED2-7EF7-8F44-A8E9-30F2A7AF5CD8}" type="slidenum">
              <a:rPr lang="en-MX" smtClean="0"/>
              <a:t>6</a:t>
            </a:fld>
            <a:endParaRPr lang="en-MX"/>
          </a:p>
        </p:txBody>
      </p:sp>
    </p:spTree>
    <p:extLst>
      <p:ext uri="{BB962C8B-B14F-4D97-AF65-F5344CB8AC3E}">
        <p14:creationId xmlns:p14="http://schemas.microsoft.com/office/powerpoint/2010/main" val="28106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-Frases que aparentemente significan lo mismo, pero tienen una sútil diferencia en la interpretación</a:t>
            </a:r>
          </a:p>
        </p:txBody>
      </p:sp>
      <p:sp>
        <p:nvSpPr>
          <p:cNvPr id="4" name="Slide Number Placeholder 3"/>
          <p:cNvSpPr>
            <a:spLocks noGrp="1"/>
          </p:cNvSpPr>
          <p:nvPr>
            <p:ph type="sldNum" sz="quarter" idx="5"/>
          </p:nvPr>
        </p:nvSpPr>
        <p:spPr/>
        <p:txBody>
          <a:bodyPr/>
          <a:lstStyle/>
          <a:p>
            <a:fld id="{EA779ED2-7EF7-8F44-A8E9-30F2A7AF5CD8}" type="slidenum">
              <a:rPr lang="en-MX" smtClean="0"/>
              <a:t>7</a:t>
            </a:fld>
            <a:endParaRPr lang="en-MX"/>
          </a:p>
        </p:txBody>
      </p:sp>
    </p:spTree>
    <p:extLst>
      <p:ext uri="{BB962C8B-B14F-4D97-AF65-F5344CB8AC3E}">
        <p14:creationId xmlns:p14="http://schemas.microsoft.com/office/powerpoint/2010/main" val="180292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A779ED2-7EF7-8F44-A8E9-30F2A7AF5CD8}" type="slidenum">
              <a:rPr lang="en-MX" smtClean="0"/>
              <a:t>8</a:t>
            </a:fld>
            <a:endParaRPr lang="en-MX"/>
          </a:p>
        </p:txBody>
      </p:sp>
    </p:spTree>
    <p:extLst>
      <p:ext uri="{BB962C8B-B14F-4D97-AF65-F5344CB8AC3E}">
        <p14:creationId xmlns:p14="http://schemas.microsoft.com/office/powerpoint/2010/main" val="314701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-Causas internas y causas externas</a:t>
            </a:r>
          </a:p>
        </p:txBody>
      </p:sp>
      <p:sp>
        <p:nvSpPr>
          <p:cNvPr id="4" name="Slide Number Placeholder 3"/>
          <p:cNvSpPr>
            <a:spLocks noGrp="1"/>
          </p:cNvSpPr>
          <p:nvPr>
            <p:ph type="sldNum" sz="quarter" idx="5"/>
          </p:nvPr>
        </p:nvSpPr>
        <p:spPr/>
        <p:txBody>
          <a:bodyPr/>
          <a:lstStyle/>
          <a:p>
            <a:fld id="{EA779ED2-7EF7-8F44-A8E9-30F2A7AF5CD8}" type="slidenum">
              <a:rPr lang="en-MX" smtClean="0"/>
              <a:t>9</a:t>
            </a:fld>
            <a:endParaRPr lang="en-MX"/>
          </a:p>
        </p:txBody>
      </p:sp>
    </p:spTree>
    <p:extLst>
      <p:ext uri="{BB962C8B-B14F-4D97-AF65-F5344CB8AC3E}">
        <p14:creationId xmlns:p14="http://schemas.microsoft.com/office/powerpoint/2010/main" val="293920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A779ED2-7EF7-8F44-A8E9-30F2A7AF5CD8}" type="slidenum">
              <a:rPr lang="en-MX" smtClean="0"/>
              <a:t>10</a:t>
            </a:fld>
            <a:endParaRPr lang="en-MX"/>
          </a:p>
        </p:txBody>
      </p:sp>
    </p:spTree>
    <p:extLst>
      <p:ext uri="{BB962C8B-B14F-4D97-AF65-F5344CB8AC3E}">
        <p14:creationId xmlns:p14="http://schemas.microsoft.com/office/powerpoint/2010/main" val="234342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1143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16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038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6024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135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4594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2772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974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217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62337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4956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9/11/20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55303727"/>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finsmes.com/2019/07/ironhack-raises-4m-in-funding.html" TargetMode="External"/><Relationship Id="rId5" Type="http://schemas.openxmlformats.org/officeDocument/2006/relationships/image" Target="../media/image2.jpg"/><Relationship Id="rId4" Type="http://schemas.openxmlformats.org/officeDocument/2006/relationships/hyperlink" Target="https://pixabay.com/en/psychology-brain-mind-mindset-544405/"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scritodesdelastripas.wordpress.com/2015/03/13/desde-cuando-los-embudos-son-transparent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scritodesdelastripas.wordpress.com/2015/03/13/desde-cuando-los-embudos-son-transparent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niblognibloga.wordpress.com/2014/02/27/mas-alla-del-camin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epitemnein-epitomic.blogspot.com/2012/04/supreme-worldview.html" TargetMode="External"/><Relationship Id="rId5" Type="http://schemas.openxmlformats.org/officeDocument/2006/relationships/image" Target="../media/image4.jpg"/><Relationship Id="rId4" Type="http://schemas.openxmlformats.org/officeDocument/2006/relationships/hyperlink" Target="http://www.dancingdogblog.com/2013/10/fido-google-glass-for-service-dogs-serious-pet-tech/dog-w-glass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mediafactory.org.au/natalie-herbstreit/2014/10/14/the-end/"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hyperlink" Target="http://www.amazon.com/gp/product/0805817891/sr=1-1/qid=1155654840/ref=pd_bbs_1/002-0810770-1868068?ie=UTF8&amp;s=books" TargetMode="External"/><Relationship Id="rId7" Type="http://schemas.openxmlformats.org/officeDocument/2006/relationships/hyperlink" Target="http://www.finsmes.com/2019/07/ironhack-raises-4m-in-funding.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hyperlink" Target="https://lucescamarayaccionenef.blogspot.com/2016/06/muchas-gracias-os-quiero-todos.html" TargetMode="External"/><Relationship Id="rId4" Type="http://schemas.openxmlformats.org/officeDocument/2006/relationships/image" Target="../media/image30.JPG"/><Relationship Id="rId9" Type="http://schemas.openxmlformats.org/officeDocument/2006/relationships/hyperlink" Target="https://pxhere.com/en/photo/1451489"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windows-open-wall-open-window-home-171321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actuaries.digital/2014/09/15/how-to-nail-your-next-job-interview/" TargetMode="External"/><Relationship Id="rId5" Type="http://schemas.openxmlformats.org/officeDocument/2006/relationships/image" Target="../media/image7.jpg"/><Relationship Id="rId4" Type="http://schemas.openxmlformats.org/officeDocument/2006/relationships/hyperlink" Target="https://pxhere.com/en/photo/11577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hyperlink" Target="https://en.wikipedia.org/wiki/List_of_2006_Winter_Olympics_medal_winn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creativecommons.org/licenses/by-sa/3.0/" TargetMode="External"/><Relationship Id="rId4" Type="http://schemas.openxmlformats.org/officeDocument/2006/relationships/hyperlink" Target="https://en.wikipedia.org/wiki/Barack_Obama_election_victory_speech,_200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logs.lse.ac.uk/politicsandpolicy/the-lost-history-of-liberalism/" TargetMode="External"/><Relationship Id="rId5" Type="http://schemas.openxmlformats.org/officeDocument/2006/relationships/image" Target="../media/image11.jpg"/><Relationship Id="rId4" Type="http://schemas.openxmlformats.org/officeDocument/2006/relationships/hyperlink" Target="http://loonylabs.org/2015/08/05/difference-between-bipolar-disorder-and-depress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Clock_fac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ommons.wikimedia.org/wiki/File:Nothing_stone.jpg" TargetMode="External"/><Relationship Id="rId5" Type="http://schemas.openxmlformats.org/officeDocument/2006/relationships/image" Target="../media/image14.jpg"/><Relationship Id="rId4" Type="http://schemas.openxmlformats.org/officeDocument/2006/relationships/hyperlink" Target="http://commons.wikimedia.org/wiki/File:Republic_Of_Korea_Broadcasting-TV_Rating_System(ALL).sv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peoplematters.in/blog/watercooler/how-to-deal-with-workplace-ego-1444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a:extLst>
              <a:ext uri="{FF2B5EF4-FFF2-40B4-BE49-F238E27FC236}">
                <a16:creationId xmlns:a16="http://schemas.microsoft.com/office/drawing/2014/main" id="{BF34FEBA-CAFE-C347-BFA7-9A7980281FFC}"/>
              </a:ext>
            </a:extLst>
          </p:cNvPr>
          <p:cNvSpPr txBox="1"/>
          <p:nvPr/>
        </p:nvSpPr>
        <p:spPr>
          <a:xfrm>
            <a:off x="5054082" y="1298448"/>
            <a:ext cx="6068070" cy="325526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900" spc="-100">
                <a:solidFill>
                  <a:srgbClr val="FFFFFF"/>
                </a:solidFill>
                <a:latin typeface="+mj-lt"/>
                <a:ea typeface="+mj-ea"/>
                <a:cs typeface="+mj-cs"/>
              </a:rPr>
              <a:t>Análisis de </a:t>
            </a:r>
            <a:r>
              <a:rPr lang="en-US" sz="5900" b="1" spc="-100">
                <a:solidFill>
                  <a:srgbClr val="FFFFFF"/>
                </a:solidFill>
                <a:latin typeface="+mj-lt"/>
                <a:ea typeface="+mj-ea"/>
                <a:cs typeface="+mj-cs"/>
              </a:rPr>
              <a:t>Pauta Explicativa </a:t>
            </a:r>
          </a:p>
          <a:p>
            <a:pPr defTabSz="914400">
              <a:lnSpc>
                <a:spcPct val="90000"/>
              </a:lnSpc>
              <a:spcBef>
                <a:spcPct val="0"/>
              </a:spcBef>
              <a:spcAft>
                <a:spcPts val="600"/>
              </a:spcAft>
            </a:pPr>
            <a:r>
              <a:rPr lang="en-US" sz="5900" spc="-100">
                <a:solidFill>
                  <a:srgbClr val="FFFFFF"/>
                </a:solidFill>
                <a:latin typeface="+mj-lt"/>
                <a:ea typeface="+mj-ea"/>
                <a:cs typeface="+mj-cs"/>
              </a:rPr>
              <a:t>en texto escrito</a:t>
            </a:r>
            <a:endParaRPr lang="en-US" sz="5900" spc="-100" dirty="0">
              <a:solidFill>
                <a:srgbClr val="FFFFFF"/>
              </a:solidFill>
              <a:latin typeface="+mj-lt"/>
              <a:ea typeface="+mj-ea"/>
              <a:cs typeface="+mj-cs"/>
            </a:endParaRPr>
          </a:p>
        </p:txBody>
      </p:sp>
      <p:sp>
        <p:nvSpPr>
          <p:cNvPr id="25" name="Rectangle 20">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A close up of a coral&#10;&#10;Description automatically generated">
            <a:extLst>
              <a:ext uri="{FF2B5EF4-FFF2-40B4-BE49-F238E27FC236}">
                <a16:creationId xmlns:a16="http://schemas.microsoft.com/office/drawing/2014/main" id="{541D08AB-62EE-A04B-AB02-673D83C9787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4049" y="1431597"/>
            <a:ext cx="4241042" cy="3276205"/>
          </a:xfrm>
          <a:prstGeom prst="rect">
            <a:avLst/>
          </a:prstGeom>
        </p:spPr>
      </p:pic>
      <p:sp>
        <p:nvSpPr>
          <p:cNvPr id="14" name="TextBox 13">
            <a:extLst>
              <a:ext uri="{FF2B5EF4-FFF2-40B4-BE49-F238E27FC236}">
                <a16:creationId xmlns:a16="http://schemas.microsoft.com/office/drawing/2014/main" id="{79B37AA4-701F-4245-BD3A-19A7E5CC48F2}"/>
              </a:ext>
            </a:extLst>
          </p:cNvPr>
          <p:cNvSpPr txBox="1"/>
          <p:nvPr/>
        </p:nvSpPr>
        <p:spPr>
          <a:xfrm>
            <a:off x="5054082" y="5374886"/>
            <a:ext cx="1849352" cy="369332"/>
          </a:xfrm>
          <a:prstGeom prst="rect">
            <a:avLst/>
          </a:prstGeom>
          <a:noFill/>
        </p:spPr>
        <p:txBody>
          <a:bodyPr wrap="none" rtlCol="0">
            <a:spAutoFit/>
          </a:bodyPr>
          <a:lstStyle/>
          <a:p>
            <a:r>
              <a:rPr lang="en-MX" b="1" dirty="0">
                <a:solidFill>
                  <a:schemeClr val="bg1"/>
                </a:solidFill>
                <a:latin typeface="Baskerville" panose="02020502070401020303" pitchFamily="18" charset="0"/>
                <a:ea typeface="Baskerville" panose="02020502070401020303" pitchFamily="18" charset="0"/>
              </a:rPr>
              <a:t>Eduardo Heros</a:t>
            </a:r>
          </a:p>
        </p:txBody>
      </p:sp>
      <p:pic>
        <p:nvPicPr>
          <p:cNvPr id="26" name="Picture 25" descr="A stop sign&#10;&#10;Description automatically generated">
            <a:extLst>
              <a:ext uri="{FF2B5EF4-FFF2-40B4-BE49-F238E27FC236}">
                <a16:creationId xmlns:a16="http://schemas.microsoft.com/office/drawing/2014/main" id="{285CA439-B724-FD41-9BDB-37CF947C590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15794" y="4820747"/>
            <a:ext cx="1269157" cy="1269157"/>
          </a:xfrm>
          <a:prstGeom prst="rect">
            <a:avLst/>
          </a:prstGeom>
        </p:spPr>
      </p:pic>
    </p:spTree>
    <p:extLst>
      <p:ext uri="{BB962C8B-B14F-4D97-AF65-F5344CB8AC3E}">
        <p14:creationId xmlns:p14="http://schemas.microsoft.com/office/powerpoint/2010/main" val="321549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Resumen de componentes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4">
            <a:extLst>
              <a:ext uri="{FF2B5EF4-FFF2-40B4-BE49-F238E27FC236}">
                <a16:creationId xmlns:a16="http://schemas.microsoft.com/office/drawing/2014/main" id="{8257EE15-0F14-DD4E-982D-2AD2C308325F}"/>
              </a:ext>
            </a:extLst>
          </p:cNvPr>
          <p:cNvGraphicFramePr>
            <a:graphicFrameLocks noGrp="1"/>
          </p:cNvGraphicFramePr>
          <p:nvPr>
            <p:extLst>
              <p:ext uri="{D42A27DB-BD31-4B8C-83A1-F6EECF244321}">
                <p14:modId xmlns:p14="http://schemas.microsoft.com/office/powerpoint/2010/main" val="3117052040"/>
              </p:ext>
            </p:extLst>
          </p:nvPr>
        </p:nvGraphicFramePr>
        <p:xfrm>
          <a:off x="2143236" y="1034037"/>
          <a:ext cx="8761827" cy="4740134"/>
        </p:xfrm>
        <a:graphic>
          <a:graphicData uri="http://schemas.openxmlformats.org/drawingml/2006/table">
            <a:tbl>
              <a:tblPr firstRow="1" bandRow="1">
                <a:tableStyleId>{5C22544A-7EE6-4342-B048-85BDC9FD1C3A}</a:tableStyleId>
              </a:tblPr>
              <a:tblGrid>
                <a:gridCol w="2920609">
                  <a:extLst>
                    <a:ext uri="{9D8B030D-6E8A-4147-A177-3AD203B41FA5}">
                      <a16:colId xmlns:a16="http://schemas.microsoft.com/office/drawing/2014/main" val="1304140108"/>
                    </a:ext>
                  </a:extLst>
                </a:gridCol>
                <a:gridCol w="2920609">
                  <a:extLst>
                    <a:ext uri="{9D8B030D-6E8A-4147-A177-3AD203B41FA5}">
                      <a16:colId xmlns:a16="http://schemas.microsoft.com/office/drawing/2014/main" val="3685311103"/>
                    </a:ext>
                  </a:extLst>
                </a:gridCol>
                <a:gridCol w="2920609">
                  <a:extLst>
                    <a:ext uri="{9D8B030D-6E8A-4147-A177-3AD203B41FA5}">
                      <a16:colId xmlns:a16="http://schemas.microsoft.com/office/drawing/2014/main" val="3636609541"/>
                    </a:ext>
                  </a:extLst>
                </a:gridCol>
              </a:tblGrid>
              <a:tr h="787262">
                <a:tc>
                  <a:txBody>
                    <a:bodyPr/>
                    <a:lstStyle/>
                    <a:p>
                      <a:pPr algn="ctr"/>
                      <a:endParaRPr lang="en-MX" dirty="0">
                        <a:latin typeface="Baskerville" panose="02020502070401020303" pitchFamily="18" charset="0"/>
                        <a:ea typeface="Baskerville" panose="02020502070401020303" pitchFamily="18" charset="0"/>
                      </a:endParaRPr>
                    </a:p>
                  </a:txBody>
                  <a:tcPr/>
                </a:tc>
                <a:tc>
                  <a:txBody>
                    <a:bodyPr/>
                    <a:lstStyle/>
                    <a:p>
                      <a:pPr algn="ctr"/>
                      <a:r>
                        <a:rPr lang="en-MX" dirty="0">
                          <a:latin typeface="Baskerville" panose="02020502070401020303" pitchFamily="18" charset="0"/>
                          <a:ea typeface="Baskerville" panose="02020502070401020303" pitchFamily="18" charset="0"/>
                        </a:rPr>
                        <a:t>Situación Buena</a:t>
                      </a:r>
                    </a:p>
                  </a:txBody>
                  <a:tcPr/>
                </a:tc>
                <a:tc>
                  <a:txBody>
                    <a:bodyPr/>
                    <a:lstStyle/>
                    <a:p>
                      <a:pPr algn="ctr"/>
                      <a:r>
                        <a:rPr lang="en-MX" dirty="0">
                          <a:latin typeface="Baskerville" panose="02020502070401020303" pitchFamily="18" charset="0"/>
                          <a:ea typeface="Baskerville" panose="02020502070401020303" pitchFamily="18" charset="0"/>
                        </a:rPr>
                        <a:t>Situación mala</a:t>
                      </a:r>
                    </a:p>
                  </a:txBody>
                  <a:tcPr/>
                </a:tc>
                <a:extLst>
                  <a:ext uri="{0D108BD9-81ED-4DB2-BD59-A6C34878D82A}">
                    <a16:rowId xmlns:a16="http://schemas.microsoft.com/office/drawing/2014/main" val="1475492346"/>
                  </a:ext>
                </a:extLst>
              </a:tr>
              <a:tr h="1941192">
                <a:tc>
                  <a:txBody>
                    <a:bodyPr/>
                    <a:lstStyle/>
                    <a:p>
                      <a:pPr algn="ctr"/>
                      <a:r>
                        <a:rPr lang="en-MX" dirty="0">
                          <a:latin typeface="Baskerville" panose="02020502070401020303" pitchFamily="18" charset="0"/>
                          <a:ea typeface="Baskerville" panose="02020502070401020303" pitchFamily="18" charset="0"/>
                        </a:rPr>
                        <a:t>Optimista</a:t>
                      </a:r>
                    </a:p>
                  </a:txBody>
                  <a:tcPr anchor="ctr"/>
                </a:tc>
                <a:tc>
                  <a:txBody>
                    <a:bodyPr/>
                    <a:lstStyle/>
                    <a:p>
                      <a:pPr algn="ctr"/>
                      <a:r>
                        <a:rPr lang="en-MX" dirty="0">
                          <a:latin typeface="Baskerville" panose="02020502070401020303" pitchFamily="18" charset="0"/>
                          <a:ea typeface="Baskerville" panose="02020502070401020303" pitchFamily="18" charset="0"/>
                        </a:rPr>
                        <a:t>Permanente, penetrante, personal</a:t>
                      </a:r>
                    </a:p>
                    <a:p>
                      <a:pPr algn="ctr"/>
                      <a:endParaRPr lang="en-MX" dirty="0">
                        <a:latin typeface="Baskerville" panose="02020502070401020303" pitchFamily="18" charset="0"/>
                        <a:ea typeface="Baskerville" panose="02020502070401020303" pitchFamily="18" charset="0"/>
                      </a:endParaRPr>
                    </a:p>
                    <a:p>
                      <a:pPr algn="ctr"/>
                      <a:r>
                        <a:rPr lang="en-MX" dirty="0">
                          <a:latin typeface="Baskerville" panose="02020502070401020303" pitchFamily="18" charset="0"/>
                          <a:ea typeface="Baskerville" panose="02020502070401020303" pitchFamily="18" charset="0"/>
                        </a:rPr>
                        <a:t>“Siempre consigo todo lo que me propongo”</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X" dirty="0">
                          <a:latin typeface="Baskerville" panose="02020502070401020303" pitchFamily="18" charset="0"/>
                          <a:ea typeface="Baskerville" panose="02020502070401020303" pitchFamily="18" charset="0"/>
                        </a:rPr>
                        <a:t>Temporal, específico, causa externa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MX" dirty="0">
                        <a:latin typeface="Baskerville" panose="02020502070401020303" pitchFamily="18" charset="0"/>
                        <a:ea typeface="Baskerville" panose="020205020704010203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MX" dirty="0">
                          <a:latin typeface="Baskerville" panose="02020502070401020303" pitchFamily="18" charset="0"/>
                          <a:ea typeface="Baskerville" panose="02020502070401020303" pitchFamily="18" charset="0"/>
                        </a:rPr>
                        <a:t>“Perdí mi empleo, por causa de la pandemia, las cosas mejorarán pronto”</a:t>
                      </a:r>
                    </a:p>
                    <a:p>
                      <a:pPr algn="ctr"/>
                      <a:endParaRPr lang="en-MX" dirty="0">
                        <a:latin typeface="Baskerville" panose="02020502070401020303" pitchFamily="18" charset="0"/>
                        <a:ea typeface="Baskerville" panose="02020502070401020303" pitchFamily="18" charset="0"/>
                      </a:endParaRPr>
                    </a:p>
                  </a:txBody>
                  <a:tcPr anchor="ctr">
                    <a:solidFill>
                      <a:schemeClr val="accent3">
                        <a:lumMod val="60000"/>
                        <a:lumOff val="40000"/>
                      </a:schemeClr>
                    </a:solidFill>
                  </a:tcPr>
                </a:tc>
                <a:extLst>
                  <a:ext uri="{0D108BD9-81ED-4DB2-BD59-A6C34878D82A}">
                    <a16:rowId xmlns:a16="http://schemas.microsoft.com/office/drawing/2014/main" val="3208278913"/>
                  </a:ext>
                </a:extLst>
              </a:tr>
              <a:tr h="1941192">
                <a:tc>
                  <a:txBody>
                    <a:bodyPr/>
                    <a:lstStyle/>
                    <a:p>
                      <a:pPr algn="ctr"/>
                      <a:r>
                        <a:rPr lang="en-MX" dirty="0">
                          <a:latin typeface="Baskerville" panose="02020502070401020303" pitchFamily="18" charset="0"/>
                          <a:ea typeface="Baskerville" panose="02020502070401020303" pitchFamily="18" charset="0"/>
                        </a:rPr>
                        <a:t>Pesimista</a:t>
                      </a:r>
                    </a:p>
                  </a:txBody>
                  <a:tcPr anchor="ctr"/>
                </a:tc>
                <a:tc>
                  <a:txBody>
                    <a:bodyPr/>
                    <a:lstStyle/>
                    <a:p>
                      <a:pPr algn="ctr"/>
                      <a:r>
                        <a:rPr lang="en-MX" dirty="0">
                          <a:latin typeface="Baskerville" panose="02020502070401020303" pitchFamily="18" charset="0"/>
                          <a:ea typeface="Baskerville" panose="02020502070401020303" pitchFamily="18" charset="0"/>
                        </a:rPr>
                        <a:t>Temporal, específico, causa externa</a:t>
                      </a:r>
                    </a:p>
                    <a:p>
                      <a:pPr algn="ctr"/>
                      <a:endParaRPr lang="en-MX" dirty="0">
                        <a:latin typeface="Baskerville" panose="02020502070401020303" pitchFamily="18" charset="0"/>
                        <a:ea typeface="Baskerville" panose="02020502070401020303" pitchFamily="18" charset="0"/>
                      </a:endParaRPr>
                    </a:p>
                    <a:p>
                      <a:pPr algn="ctr"/>
                      <a:r>
                        <a:rPr lang="en-MX" dirty="0">
                          <a:latin typeface="Baskerville" panose="02020502070401020303" pitchFamily="18" charset="0"/>
                          <a:ea typeface="Baskerville" panose="02020502070401020303" pitchFamily="18" charset="0"/>
                        </a:rPr>
                        <a:t>“Conseguí un ascenso, esta vez la suerte jugó a mi favor”</a:t>
                      </a:r>
                    </a:p>
                  </a:txBody>
                  <a:tcPr>
                    <a:solidFill>
                      <a:schemeClr val="accent3">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X" dirty="0">
                          <a:latin typeface="Baskerville" panose="02020502070401020303" pitchFamily="18" charset="0"/>
                          <a:ea typeface="Baskerville" panose="02020502070401020303" pitchFamily="18" charset="0"/>
                        </a:rPr>
                        <a:t>Permanente, penetrante, personal</a:t>
                      </a:r>
                    </a:p>
                    <a:p>
                      <a:pPr algn="ctr"/>
                      <a:endParaRPr lang="en-MX" dirty="0">
                        <a:latin typeface="Baskerville" panose="02020502070401020303" pitchFamily="18" charset="0"/>
                        <a:ea typeface="Baskerville" panose="02020502070401020303" pitchFamily="18" charset="0"/>
                      </a:endParaRPr>
                    </a:p>
                    <a:p>
                      <a:pPr algn="ctr"/>
                      <a:r>
                        <a:rPr lang="en-MX" dirty="0">
                          <a:latin typeface="Baskerville" panose="02020502070401020303" pitchFamily="18" charset="0"/>
                          <a:ea typeface="Baskerville" panose="02020502070401020303" pitchFamily="18" charset="0"/>
                        </a:rPr>
                        <a:t>“Perdí mi empleo, no encontraré otro, soy malo en mi trabajo”</a:t>
                      </a:r>
                    </a:p>
                  </a:txBody>
                  <a:tcPr>
                    <a:solidFill>
                      <a:schemeClr val="accent1"/>
                    </a:solidFill>
                  </a:tcPr>
                </a:tc>
                <a:extLst>
                  <a:ext uri="{0D108BD9-81ED-4DB2-BD59-A6C34878D82A}">
                    <a16:rowId xmlns:a16="http://schemas.microsoft.com/office/drawing/2014/main" val="2909970401"/>
                  </a:ext>
                </a:extLst>
              </a:tr>
            </a:tbl>
          </a:graphicData>
        </a:graphic>
      </p:graphicFrame>
    </p:spTree>
    <p:extLst>
      <p:ext uri="{BB962C8B-B14F-4D97-AF65-F5344CB8AC3E}">
        <p14:creationId xmlns:p14="http://schemas.microsoft.com/office/powerpoint/2010/main" val="219617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Abordaje del problema</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21BC28C-DFFD-EB42-8EA7-C8741CB2E13E}"/>
              </a:ext>
            </a:extLst>
          </p:cNvPr>
          <p:cNvSpPr/>
          <p:nvPr/>
        </p:nvSpPr>
        <p:spPr>
          <a:xfrm>
            <a:off x="2941042"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Situación mala</a:t>
            </a:r>
          </a:p>
        </p:txBody>
      </p:sp>
      <p:sp>
        <p:nvSpPr>
          <p:cNvPr id="9" name="Rounded Rectangle 8">
            <a:extLst>
              <a:ext uri="{FF2B5EF4-FFF2-40B4-BE49-F238E27FC236}">
                <a16:creationId xmlns:a16="http://schemas.microsoft.com/office/drawing/2014/main" id="{F9DA06A9-066C-1D4F-B17A-CACE5F1D2D02}"/>
              </a:ext>
            </a:extLst>
          </p:cNvPr>
          <p:cNvSpPr/>
          <p:nvPr/>
        </p:nvSpPr>
        <p:spPr>
          <a:xfrm>
            <a:off x="7847995"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Situación buena</a:t>
            </a:r>
          </a:p>
        </p:txBody>
      </p:sp>
      <p:pic>
        <p:nvPicPr>
          <p:cNvPr id="7" name="Picture 6" descr="A close up of a pan&#10;&#10;Description automatically generated">
            <a:extLst>
              <a:ext uri="{FF2B5EF4-FFF2-40B4-BE49-F238E27FC236}">
                <a16:creationId xmlns:a16="http://schemas.microsoft.com/office/drawing/2014/main" id="{A56702E5-DEF2-1D41-997C-962ED61778E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5212" y="3204063"/>
            <a:ext cx="1460500" cy="1384300"/>
          </a:xfrm>
          <a:prstGeom prst="rect">
            <a:avLst/>
          </a:prstGeom>
        </p:spPr>
      </p:pic>
      <p:sp>
        <p:nvSpPr>
          <p:cNvPr id="13" name="Rounded Rectangle 12">
            <a:extLst>
              <a:ext uri="{FF2B5EF4-FFF2-40B4-BE49-F238E27FC236}">
                <a16:creationId xmlns:a16="http://schemas.microsoft.com/office/drawing/2014/main" id="{AE676AD0-E120-1047-A9C6-7C6606A9927E}"/>
              </a:ext>
            </a:extLst>
          </p:cNvPr>
          <p:cNvSpPr/>
          <p:nvPr/>
        </p:nvSpPr>
        <p:spPr>
          <a:xfrm>
            <a:off x="5394519"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Situación neutral</a:t>
            </a:r>
          </a:p>
        </p:txBody>
      </p:sp>
      <p:sp>
        <p:nvSpPr>
          <p:cNvPr id="10" name="Rectangle 9">
            <a:extLst>
              <a:ext uri="{FF2B5EF4-FFF2-40B4-BE49-F238E27FC236}">
                <a16:creationId xmlns:a16="http://schemas.microsoft.com/office/drawing/2014/main" id="{3544A571-3023-8C44-B610-DCE5E46278FE}"/>
              </a:ext>
            </a:extLst>
          </p:cNvPr>
          <p:cNvSpPr/>
          <p:nvPr/>
        </p:nvSpPr>
        <p:spPr>
          <a:xfrm>
            <a:off x="2994684" y="2493683"/>
            <a:ext cx="6981556" cy="5251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Análisis de sentimiento</a:t>
            </a:r>
          </a:p>
        </p:txBody>
      </p:sp>
      <p:sp>
        <p:nvSpPr>
          <p:cNvPr id="15" name="Rounded Rectangle 14">
            <a:extLst>
              <a:ext uri="{FF2B5EF4-FFF2-40B4-BE49-F238E27FC236}">
                <a16:creationId xmlns:a16="http://schemas.microsoft.com/office/drawing/2014/main" id="{402F970D-B7ED-5041-B533-D90832D0C546}"/>
              </a:ext>
            </a:extLst>
          </p:cNvPr>
          <p:cNvSpPr/>
          <p:nvPr/>
        </p:nvSpPr>
        <p:spPr>
          <a:xfrm>
            <a:off x="2887401" y="4808781"/>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Número negativo</a:t>
            </a:r>
          </a:p>
        </p:txBody>
      </p:sp>
      <p:sp>
        <p:nvSpPr>
          <p:cNvPr id="16" name="Rounded Rectangle 15">
            <a:extLst>
              <a:ext uri="{FF2B5EF4-FFF2-40B4-BE49-F238E27FC236}">
                <a16:creationId xmlns:a16="http://schemas.microsoft.com/office/drawing/2014/main" id="{277F5F08-74B3-6742-937F-F0B97AE9A0EC}"/>
              </a:ext>
            </a:extLst>
          </p:cNvPr>
          <p:cNvSpPr/>
          <p:nvPr/>
        </p:nvSpPr>
        <p:spPr>
          <a:xfrm>
            <a:off x="7794354" y="4808781"/>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Número positivo</a:t>
            </a:r>
          </a:p>
        </p:txBody>
      </p:sp>
      <p:sp>
        <p:nvSpPr>
          <p:cNvPr id="17" name="Rounded Rectangle 16">
            <a:extLst>
              <a:ext uri="{FF2B5EF4-FFF2-40B4-BE49-F238E27FC236}">
                <a16:creationId xmlns:a16="http://schemas.microsoft.com/office/drawing/2014/main" id="{B3CEA313-D7E6-6040-B9D9-8BD1BF4EA52D}"/>
              </a:ext>
            </a:extLst>
          </p:cNvPr>
          <p:cNvSpPr/>
          <p:nvPr/>
        </p:nvSpPr>
        <p:spPr>
          <a:xfrm>
            <a:off x="5340878" y="4808781"/>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Cero</a:t>
            </a:r>
          </a:p>
        </p:txBody>
      </p:sp>
    </p:spTree>
    <p:extLst>
      <p:ext uri="{BB962C8B-B14F-4D97-AF65-F5344CB8AC3E}">
        <p14:creationId xmlns:p14="http://schemas.microsoft.com/office/powerpoint/2010/main" val="2327535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Abordaje del problema</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21BC28C-DFFD-EB42-8EA7-C8741CB2E13E}"/>
              </a:ext>
            </a:extLst>
          </p:cNvPr>
          <p:cNvSpPr/>
          <p:nvPr/>
        </p:nvSpPr>
        <p:spPr>
          <a:xfrm>
            <a:off x="2941042"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Permanencia</a:t>
            </a:r>
          </a:p>
        </p:txBody>
      </p:sp>
      <p:sp>
        <p:nvSpPr>
          <p:cNvPr id="9" name="Rounded Rectangle 8">
            <a:extLst>
              <a:ext uri="{FF2B5EF4-FFF2-40B4-BE49-F238E27FC236}">
                <a16:creationId xmlns:a16="http://schemas.microsoft.com/office/drawing/2014/main" id="{F9DA06A9-066C-1D4F-B17A-CACE5F1D2D02}"/>
              </a:ext>
            </a:extLst>
          </p:cNvPr>
          <p:cNvSpPr/>
          <p:nvPr/>
        </p:nvSpPr>
        <p:spPr>
          <a:xfrm>
            <a:off x="7847995"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Personalización</a:t>
            </a:r>
          </a:p>
        </p:txBody>
      </p:sp>
      <p:pic>
        <p:nvPicPr>
          <p:cNvPr id="7" name="Picture 6" descr="A close up of a pan&#10;&#10;Description automatically generated">
            <a:extLst>
              <a:ext uri="{FF2B5EF4-FFF2-40B4-BE49-F238E27FC236}">
                <a16:creationId xmlns:a16="http://schemas.microsoft.com/office/drawing/2014/main" id="{A56702E5-DEF2-1D41-997C-962ED61778E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55212" y="3204063"/>
            <a:ext cx="1460500" cy="1384300"/>
          </a:xfrm>
          <a:prstGeom prst="rect">
            <a:avLst/>
          </a:prstGeom>
        </p:spPr>
      </p:pic>
      <p:sp>
        <p:nvSpPr>
          <p:cNvPr id="13" name="Rounded Rectangle 12">
            <a:extLst>
              <a:ext uri="{FF2B5EF4-FFF2-40B4-BE49-F238E27FC236}">
                <a16:creationId xmlns:a16="http://schemas.microsoft.com/office/drawing/2014/main" id="{AE676AD0-E120-1047-A9C6-7C6606A9927E}"/>
              </a:ext>
            </a:extLst>
          </p:cNvPr>
          <p:cNvSpPr/>
          <p:nvPr/>
        </p:nvSpPr>
        <p:spPr>
          <a:xfrm>
            <a:off x="5394519" y="1436689"/>
            <a:ext cx="2181886" cy="914400"/>
          </a:xfrm>
          <a:prstGeom prst="roundRect">
            <a:avLst>
              <a:gd name="adj" fmla="val 295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Amplitud</a:t>
            </a:r>
          </a:p>
        </p:txBody>
      </p:sp>
      <p:sp>
        <p:nvSpPr>
          <p:cNvPr id="15" name="Rounded Rectangle 14">
            <a:extLst>
              <a:ext uri="{FF2B5EF4-FFF2-40B4-BE49-F238E27FC236}">
                <a16:creationId xmlns:a16="http://schemas.microsoft.com/office/drawing/2014/main" id="{402F970D-B7ED-5041-B533-D90832D0C546}"/>
              </a:ext>
            </a:extLst>
          </p:cNvPr>
          <p:cNvSpPr/>
          <p:nvPr/>
        </p:nvSpPr>
        <p:spPr>
          <a:xfrm>
            <a:off x="2887401" y="4808781"/>
            <a:ext cx="2181886" cy="914400"/>
          </a:xfrm>
          <a:prstGeom prst="roundRect">
            <a:avLst>
              <a:gd name="adj" fmla="val 2953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-1 ó 1</a:t>
            </a:r>
          </a:p>
        </p:txBody>
      </p:sp>
      <p:sp>
        <p:nvSpPr>
          <p:cNvPr id="16" name="Rounded Rectangle 15">
            <a:extLst>
              <a:ext uri="{FF2B5EF4-FFF2-40B4-BE49-F238E27FC236}">
                <a16:creationId xmlns:a16="http://schemas.microsoft.com/office/drawing/2014/main" id="{277F5F08-74B3-6742-937F-F0B97AE9A0EC}"/>
              </a:ext>
            </a:extLst>
          </p:cNvPr>
          <p:cNvSpPr/>
          <p:nvPr/>
        </p:nvSpPr>
        <p:spPr>
          <a:xfrm>
            <a:off x="7794354" y="4808781"/>
            <a:ext cx="2181886" cy="914400"/>
          </a:xfrm>
          <a:prstGeom prst="roundRect">
            <a:avLst>
              <a:gd name="adj" fmla="val 2953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-1 ó 1</a:t>
            </a:r>
          </a:p>
        </p:txBody>
      </p:sp>
      <p:sp>
        <p:nvSpPr>
          <p:cNvPr id="17" name="Rounded Rectangle 16">
            <a:extLst>
              <a:ext uri="{FF2B5EF4-FFF2-40B4-BE49-F238E27FC236}">
                <a16:creationId xmlns:a16="http://schemas.microsoft.com/office/drawing/2014/main" id="{B3CEA313-D7E6-6040-B9D9-8BD1BF4EA52D}"/>
              </a:ext>
            </a:extLst>
          </p:cNvPr>
          <p:cNvSpPr/>
          <p:nvPr/>
        </p:nvSpPr>
        <p:spPr>
          <a:xfrm>
            <a:off x="5340878" y="4808781"/>
            <a:ext cx="2181886" cy="914400"/>
          </a:xfrm>
          <a:prstGeom prst="roundRect">
            <a:avLst>
              <a:gd name="adj" fmla="val 2953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dirty="0">
                <a:latin typeface="Baskerville" panose="02020502070401020303" pitchFamily="18" charset="0"/>
                <a:ea typeface="Baskerville" panose="02020502070401020303" pitchFamily="18" charset="0"/>
              </a:rPr>
              <a:t>-1 ó 1</a:t>
            </a:r>
          </a:p>
        </p:txBody>
      </p:sp>
    </p:spTree>
    <p:extLst>
      <p:ext uri="{BB962C8B-B14F-4D97-AF65-F5344CB8AC3E}">
        <p14:creationId xmlns:p14="http://schemas.microsoft.com/office/powerpoint/2010/main" val="4154816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Escala de Optimismo</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Right Arrow 1">
            <a:extLst>
              <a:ext uri="{FF2B5EF4-FFF2-40B4-BE49-F238E27FC236}">
                <a16:creationId xmlns:a16="http://schemas.microsoft.com/office/drawing/2014/main" id="{DFDF3CF0-56D7-E144-8E9C-72EFC67DCAE8}"/>
              </a:ext>
            </a:extLst>
          </p:cNvPr>
          <p:cNvSpPr/>
          <p:nvPr/>
        </p:nvSpPr>
        <p:spPr>
          <a:xfrm>
            <a:off x="2244586" y="3386938"/>
            <a:ext cx="8481750" cy="549995"/>
          </a:xfrm>
          <a:prstGeom prst="leftRightArrow">
            <a:avLst>
              <a:gd name="adj1" fmla="val 33539"/>
              <a:gd name="adj2" fmla="val 56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 name="Triangle 3">
            <a:extLst>
              <a:ext uri="{FF2B5EF4-FFF2-40B4-BE49-F238E27FC236}">
                <a16:creationId xmlns:a16="http://schemas.microsoft.com/office/drawing/2014/main" id="{AC4F3A34-B900-914C-998E-F0AB22E46CED}"/>
              </a:ext>
            </a:extLst>
          </p:cNvPr>
          <p:cNvSpPr/>
          <p:nvPr/>
        </p:nvSpPr>
        <p:spPr>
          <a:xfrm>
            <a:off x="6292402" y="3386938"/>
            <a:ext cx="386118" cy="3621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TextBox 5">
            <a:extLst>
              <a:ext uri="{FF2B5EF4-FFF2-40B4-BE49-F238E27FC236}">
                <a16:creationId xmlns:a16="http://schemas.microsoft.com/office/drawing/2014/main" id="{93CE83D2-DB7C-BF40-83F8-66F71A41E815}"/>
              </a:ext>
            </a:extLst>
          </p:cNvPr>
          <p:cNvSpPr txBox="1"/>
          <p:nvPr/>
        </p:nvSpPr>
        <p:spPr>
          <a:xfrm>
            <a:off x="6314318" y="2675861"/>
            <a:ext cx="364202" cy="523220"/>
          </a:xfrm>
          <a:prstGeom prst="rect">
            <a:avLst/>
          </a:prstGeom>
          <a:noFill/>
        </p:spPr>
        <p:txBody>
          <a:bodyPr wrap="none" rtlCol="0">
            <a:spAutoFit/>
          </a:bodyPr>
          <a:lstStyle/>
          <a:p>
            <a:r>
              <a:rPr lang="en-MX" sz="2800" dirty="0">
                <a:latin typeface="Baskerville" panose="02020502070401020303" pitchFamily="18" charset="0"/>
                <a:ea typeface="Baskerville" panose="02020502070401020303" pitchFamily="18" charset="0"/>
              </a:rPr>
              <a:t>0</a:t>
            </a:r>
          </a:p>
        </p:txBody>
      </p:sp>
      <p:sp>
        <p:nvSpPr>
          <p:cNvPr id="18" name="TextBox 17">
            <a:extLst>
              <a:ext uri="{FF2B5EF4-FFF2-40B4-BE49-F238E27FC236}">
                <a16:creationId xmlns:a16="http://schemas.microsoft.com/office/drawing/2014/main" id="{81435D5A-7AA3-1546-90CC-84C8CFD9197E}"/>
              </a:ext>
            </a:extLst>
          </p:cNvPr>
          <p:cNvSpPr txBox="1"/>
          <p:nvPr/>
        </p:nvSpPr>
        <p:spPr>
          <a:xfrm>
            <a:off x="2244586" y="2675861"/>
            <a:ext cx="476412" cy="523220"/>
          </a:xfrm>
          <a:prstGeom prst="rect">
            <a:avLst/>
          </a:prstGeom>
          <a:noFill/>
        </p:spPr>
        <p:txBody>
          <a:bodyPr wrap="none" rtlCol="0">
            <a:spAutoFit/>
          </a:bodyPr>
          <a:lstStyle/>
          <a:p>
            <a:r>
              <a:rPr lang="en-MX" sz="2800" dirty="0">
                <a:latin typeface="Baskerville" panose="02020502070401020303" pitchFamily="18" charset="0"/>
                <a:ea typeface="Baskerville" panose="02020502070401020303" pitchFamily="18" charset="0"/>
              </a:rPr>
              <a:t>-3</a:t>
            </a:r>
          </a:p>
        </p:txBody>
      </p:sp>
      <p:sp>
        <p:nvSpPr>
          <p:cNvPr id="19" name="TextBox 18">
            <a:extLst>
              <a:ext uri="{FF2B5EF4-FFF2-40B4-BE49-F238E27FC236}">
                <a16:creationId xmlns:a16="http://schemas.microsoft.com/office/drawing/2014/main" id="{63591815-D1B2-9C4A-AC3D-EE8145B2C7CD}"/>
              </a:ext>
            </a:extLst>
          </p:cNvPr>
          <p:cNvSpPr txBox="1"/>
          <p:nvPr/>
        </p:nvSpPr>
        <p:spPr>
          <a:xfrm>
            <a:off x="10362134" y="2675861"/>
            <a:ext cx="364202" cy="523220"/>
          </a:xfrm>
          <a:prstGeom prst="rect">
            <a:avLst/>
          </a:prstGeom>
          <a:noFill/>
        </p:spPr>
        <p:txBody>
          <a:bodyPr wrap="none" rtlCol="0">
            <a:spAutoFit/>
          </a:bodyPr>
          <a:lstStyle/>
          <a:p>
            <a:r>
              <a:rPr lang="en-MX" sz="2800" dirty="0">
                <a:latin typeface="Baskerville" panose="02020502070401020303" pitchFamily="18" charset="0"/>
                <a:ea typeface="Baskerville" panose="02020502070401020303" pitchFamily="18" charset="0"/>
              </a:rPr>
              <a:t>3</a:t>
            </a:r>
          </a:p>
        </p:txBody>
      </p:sp>
      <p:sp>
        <p:nvSpPr>
          <p:cNvPr id="20" name="TextBox 19">
            <a:extLst>
              <a:ext uri="{FF2B5EF4-FFF2-40B4-BE49-F238E27FC236}">
                <a16:creationId xmlns:a16="http://schemas.microsoft.com/office/drawing/2014/main" id="{BF7A3838-F2C8-FF4E-96B9-D623790FF589}"/>
              </a:ext>
            </a:extLst>
          </p:cNvPr>
          <p:cNvSpPr txBox="1"/>
          <p:nvPr/>
        </p:nvSpPr>
        <p:spPr>
          <a:xfrm>
            <a:off x="3777109" y="2682649"/>
            <a:ext cx="1508298" cy="523220"/>
          </a:xfrm>
          <a:prstGeom prst="rect">
            <a:avLst/>
          </a:prstGeom>
          <a:noFill/>
        </p:spPr>
        <p:txBody>
          <a:bodyPr wrap="none" rtlCol="0">
            <a:spAutoFit/>
          </a:bodyPr>
          <a:lstStyle/>
          <a:p>
            <a:r>
              <a:rPr lang="en-MX" sz="2800" dirty="0">
                <a:latin typeface="Baskerville" panose="02020502070401020303" pitchFamily="18" charset="0"/>
                <a:ea typeface="Baskerville" panose="02020502070401020303" pitchFamily="18" charset="0"/>
              </a:rPr>
              <a:t>Pesimista</a:t>
            </a:r>
          </a:p>
        </p:txBody>
      </p:sp>
      <p:sp>
        <p:nvSpPr>
          <p:cNvPr id="21" name="TextBox 20">
            <a:extLst>
              <a:ext uri="{FF2B5EF4-FFF2-40B4-BE49-F238E27FC236}">
                <a16:creationId xmlns:a16="http://schemas.microsoft.com/office/drawing/2014/main" id="{830B86FE-7073-CD4F-B21E-3C6318672C64}"/>
              </a:ext>
            </a:extLst>
          </p:cNvPr>
          <p:cNvSpPr txBox="1"/>
          <p:nvPr/>
        </p:nvSpPr>
        <p:spPr>
          <a:xfrm>
            <a:off x="7700440" y="2682649"/>
            <a:ext cx="1632178" cy="523220"/>
          </a:xfrm>
          <a:prstGeom prst="rect">
            <a:avLst/>
          </a:prstGeom>
          <a:noFill/>
        </p:spPr>
        <p:txBody>
          <a:bodyPr wrap="none" rtlCol="0">
            <a:spAutoFit/>
          </a:bodyPr>
          <a:lstStyle/>
          <a:p>
            <a:r>
              <a:rPr lang="en-MX" sz="2800" dirty="0">
                <a:latin typeface="Baskerville" panose="02020502070401020303" pitchFamily="18" charset="0"/>
                <a:ea typeface="Baskerville" panose="02020502070401020303" pitchFamily="18" charset="0"/>
              </a:rPr>
              <a:t>Optimista</a:t>
            </a:r>
          </a:p>
        </p:txBody>
      </p:sp>
    </p:spTree>
    <p:extLst>
      <p:ext uri="{BB962C8B-B14F-4D97-AF65-F5344CB8AC3E}">
        <p14:creationId xmlns:p14="http://schemas.microsoft.com/office/powerpoint/2010/main" val="165992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Sentimiento social: Análisis en redes sociales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screenshot of a person&#10;&#10;Description automatically generated">
            <a:extLst>
              <a:ext uri="{FF2B5EF4-FFF2-40B4-BE49-F238E27FC236}">
                <a16:creationId xmlns:a16="http://schemas.microsoft.com/office/drawing/2014/main" id="{E2DC4B5F-56A2-1A47-A511-D37A290A74DD}"/>
              </a:ext>
            </a:extLst>
          </p:cNvPr>
          <p:cNvPicPr>
            <a:picLocks noChangeAspect="1"/>
          </p:cNvPicPr>
          <p:nvPr/>
        </p:nvPicPr>
        <p:blipFill>
          <a:blip r:embed="rId3"/>
          <a:stretch>
            <a:fillRect/>
          </a:stretch>
        </p:blipFill>
        <p:spPr>
          <a:xfrm>
            <a:off x="1875074" y="1660491"/>
            <a:ext cx="3759200" cy="2197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descr="A screenshot of a cell phone&#10;&#10;Description automatically generated">
            <a:extLst>
              <a:ext uri="{FF2B5EF4-FFF2-40B4-BE49-F238E27FC236}">
                <a16:creationId xmlns:a16="http://schemas.microsoft.com/office/drawing/2014/main" id="{657EF16D-93E4-364F-B341-443BA97C5594}"/>
              </a:ext>
            </a:extLst>
          </p:cNvPr>
          <p:cNvPicPr>
            <a:picLocks noChangeAspect="1"/>
          </p:cNvPicPr>
          <p:nvPr/>
        </p:nvPicPr>
        <p:blipFill>
          <a:blip r:embed="rId4"/>
          <a:stretch>
            <a:fillRect/>
          </a:stretch>
        </p:blipFill>
        <p:spPr>
          <a:xfrm>
            <a:off x="6032289" y="1660490"/>
            <a:ext cx="5002625" cy="2197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close up of a screen&#10;&#10;Description automatically generated">
            <a:extLst>
              <a:ext uri="{FF2B5EF4-FFF2-40B4-BE49-F238E27FC236}">
                <a16:creationId xmlns:a16="http://schemas.microsoft.com/office/drawing/2014/main" id="{42A0150F-ACF5-0545-AB7E-48D991251320}"/>
              </a:ext>
            </a:extLst>
          </p:cNvPr>
          <p:cNvPicPr>
            <a:picLocks noChangeAspect="1"/>
          </p:cNvPicPr>
          <p:nvPr/>
        </p:nvPicPr>
        <p:blipFill>
          <a:blip r:embed="rId5"/>
          <a:stretch>
            <a:fillRect/>
          </a:stretch>
        </p:blipFill>
        <p:spPr>
          <a:xfrm>
            <a:off x="1875073" y="4617268"/>
            <a:ext cx="9159841" cy="1478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46291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Salud mental: Análisis en redes sociales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text on a black background&#10;&#10;Description automatically generated">
            <a:extLst>
              <a:ext uri="{FF2B5EF4-FFF2-40B4-BE49-F238E27FC236}">
                <a16:creationId xmlns:a16="http://schemas.microsoft.com/office/drawing/2014/main" id="{8CF9D7C0-5FA9-9246-981D-CADD5E016403}"/>
              </a:ext>
            </a:extLst>
          </p:cNvPr>
          <p:cNvPicPr>
            <a:picLocks noChangeAspect="1"/>
          </p:cNvPicPr>
          <p:nvPr/>
        </p:nvPicPr>
        <p:blipFill>
          <a:blip r:embed="rId3"/>
          <a:stretch>
            <a:fillRect/>
          </a:stretch>
        </p:blipFill>
        <p:spPr>
          <a:xfrm>
            <a:off x="1507446" y="1060658"/>
            <a:ext cx="3149386" cy="47366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clock&#10;&#10;Description automatically generated">
            <a:extLst>
              <a:ext uri="{FF2B5EF4-FFF2-40B4-BE49-F238E27FC236}">
                <a16:creationId xmlns:a16="http://schemas.microsoft.com/office/drawing/2014/main" id="{D337BD5A-3EF7-8947-8B4C-FB792CF7DB96}"/>
              </a:ext>
            </a:extLst>
          </p:cNvPr>
          <p:cNvPicPr>
            <a:picLocks noChangeAspect="1"/>
          </p:cNvPicPr>
          <p:nvPr/>
        </p:nvPicPr>
        <p:blipFill>
          <a:blip r:embed="rId4"/>
          <a:stretch>
            <a:fillRect/>
          </a:stretch>
        </p:blipFill>
        <p:spPr>
          <a:xfrm>
            <a:off x="5053893" y="2787019"/>
            <a:ext cx="6188271" cy="1283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175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Análisis en redes sociales: salud mental</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monitor&#10;&#10;Description automatically generated">
            <a:extLst>
              <a:ext uri="{FF2B5EF4-FFF2-40B4-BE49-F238E27FC236}">
                <a16:creationId xmlns:a16="http://schemas.microsoft.com/office/drawing/2014/main" id="{BFE2EDFA-AA89-E847-969D-166AB4E8D490}"/>
              </a:ext>
            </a:extLst>
          </p:cNvPr>
          <p:cNvPicPr>
            <a:picLocks noChangeAspect="1"/>
          </p:cNvPicPr>
          <p:nvPr/>
        </p:nvPicPr>
        <p:blipFill>
          <a:blip r:embed="rId3"/>
          <a:stretch>
            <a:fillRect/>
          </a:stretch>
        </p:blipFill>
        <p:spPr>
          <a:xfrm>
            <a:off x="1581636" y="1103013"/>
            <a:ext cx="2855139" cy="4651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2B960D7-2B8E-4545-9DE1-E753141C0AF4}"/>
              </a:ext>
            </a:extLst>
          </p:cNvPr>
          <p:cNvPicPr>
            <a:picLocks noChangeAspect="1"/>
          </p:cNvPicPr>
          <p:nvPr/>
        </p:nvPicPr>
        <p:blipFill>
          <a:blip r:embed="rId4"/>
          <a:stretch>
            <a:fillRect/>
          </a:stretch>
        </p:blipFill>
        <p:spPr>
          <a:xfrm>
            <a:off x="5034857" y="2782934"/>
            <a:ext cx="6227653" cy="1292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965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Política: Discurso 1 de diciembre, Enrique Peña Nieto</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ell phone&#10;&#10;Description automatically generated">
            <a:extLst>
              <a:ext uri="{FF2B5EF4-FFF2-40B4-BE49-F238E27FC236}">
                <a16:creationId xmlns:a16="http://schemas.microsoft.com/office/drawing/2014/main" id="{FB23231F-5E8C-C64F-B112-C72E14A69FE9}"/>
              </a:ext>
            </a:extLst>
          </p:cNvPr>
          <p:cNvPicPr>
            <a:picLocks noChangeAspect="1"/>
          </p:cNvPicPr>
          <p:nvPr/>
        </p:nvPicPr>
        <p:blipFill>
          <a:blip r:embed="rId3"/>
          <a:stretch>
            <a:fillRect/>
          </a:stretch>
        </p:blipFill>
        <p:spPr>
          <a:xfrm>
            <a:off x="7093131" y="2662151"/>
            <a:ext cx="4130895" cy="1527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close up of a newspaper&#10;&#10;Description automatically generated">
            <a:extLst>
              <a:ext uri="{FF2B5EF4-FFF2-40B4-BE49-F238E27FC236}">
                <a16:creationId xmlns:a16="http://schemas.microsoft.com/office/drawing/2014/main" id="{3B2BDED7-68E4-8D44-B2FC-CECD856FF5E8}"/>
              </a:ext>
            </a:extLst>
          </p:cNvPr>
          <p:cNvPicPr>
            <a:picLocks noChangeAspect="1"/>
          </p:cNvPicPr>
          <p:nvPr/>
        </p:nvPicPr>
        <p:blipFill>
          <a:blip r:embed="rId4"/>
          <a:stretch>
            <a:fillRect/>
          </a:stretch>
        </p:blipFill>
        <p:spPr>
          <a:xfrm>
            <a:off x="1286935" y="761998"/>
            <a:ext cx="5346234" cy="5328173"/>
          </a:xfrm>
          <a:prstGeom prst="rect">
            <a:avLst/>
          </a:prstGeom>
          <a:ln>
            <a:noFill/>
          </a:ln>
          <a:effectLst>
            <a:softEdge rad="112500"/>
          </a:effectLst>
        </p:spPr>
      </p:pic>
    </p:spTree>
    <p:extLst>
      <p:ext uri="{BB962C8B-B14F-4D97-AF65-F5344CB8AC3E}">
        <p14:creationId xmlns:p14="http://schemas.microsoft.com/office/powerpoint/2010/main" val="170553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Psicohistoria: “Poema de Manuel Acuña, Nocturno a Rosario</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C1D601B-DDAF-BE44-952C-3977006CAA3C}"/>
              </a:ext>
            </a:extLst>
          </p:cNvPr>
          <p:cNvPicPr>
            <a:picLocks noChangeAspect="1"/>
          </p:cNvPicPr>
          <p:nvPr/>
        </p:nvPicPr>
        <p:blipFill>
          <a:blip r:embed="rId3"/>
          <a:stretch>
            <a:fillRect/>
          </a:stretch>
        </p:blipFill>
        <p:spPr>
          <a:xfrm>
            <a:off x="7070757" y="2555219"/>
            <a:ext cx="4142367" cy="1747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 up of a newspaper&#10;&#10;Description automatically generated">
            <a:extLst>
              <a:ext uri="{FF2B5EF4-FFF2-40B4-BE49-F238E27FC236}">
                <a16:creationId xmlns:a16="http://schemas.microsoft.com/office/drawing/2014/main" id="{E0B18E69-23E8-0648-B23C-A53C8AFCCA16}"/>
              </a:ext>
            </a:extLst>
          </p:cNvPr>
          <p:cNvPicPr>
            <a:picLocks noChangeAspect="1"/>
          </p:cNvPicPr>
          <p:nvPr/>
        </p:nvPicPr>
        <p:blipFill>
          <a:blip r:embed="rId4"/>
          <a:stretch>
            <a:fillRect/>
          </a:stretch>
        </p:blipFill>
        <p:spPr>
          <a:xfrm>
            <a:off x="1286935" y="761998"/>
            <a:ext cx="5328172" cy="5328172"/>
          </a:xfrm>
          <a:prstGeom prst="rect">
            <a:avLst/>
          </a:prstGeom>
          <a:ln>
            <a:noFill/>
          </a:ln>
          <a:effectLst>
            <a:softEdge rad="112500"/>
          </a:effectLst>
        </p:spPr>
      </p:pic>
    </p:spTree>
    <p:extLst>
      <p:ext uri="{BB962C8B-B14F-4D97-AF65-F5344CB8AC3E}">
        <p14:creationId xmlns:p14="http://schemas.microsoft.com/office/powerpoint/2010/main" val="274298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Hallazgos y siguientes pasos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ench on a grassy hill&#10;&#10;Description automatically generated">
            <a:extLst>
              <a:ext uri="{FF2B5EF4-FFF2-40B4-BE49-F238E27FC236}">
                <a16:creationId xmlns:a16="http://schemas.microsoft.com/office/drawing/2014/main" id="{6F9387AD-9317-454B-8D7C-0CC38117132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790" r="20153"/>
          <a:stretch/>
        </p:blipFill>
        <p:spPr>
          <a:xfrm>
            <a:off x="8093798" y="1525339"/>
            <a:ext cx="3404103" cy="3807315"/>
          </a:xfrm>
          <a:prstGeom prst="rect">
            <a:avLst/>
          </a:prstGeom>
          <a:ln>
            <a:noFill/>
          </a:ln>
          <a:effectLst>
            <a:softEdge rad="112500"/>
          </a:effectLst>
        </p:spPr>
      </p:pic>
      <p:sp>
        <p:nvSpPr>
          <p:cNvPr id="16" name="Content Placeholder 2">
            <a:extLst>
              <a:ext uri="{FF2B5EF4-FFF2-40B4-BE49-F238E27FC236}">
                <a16:creationId xmlns:a16="http://schemas.microsoft.com/office/drawing/2014/main" id="{0F3F76D8-5B36-2445-9A21-E50A77ED6E32}"/>
              </a:ext>
            </a:extLst>
          </p:cNvPr>
          <p:cNvSpPr txBox="1">
            <a:spLocks/>
          </p:cNvSpPr>
          <p:nvPr/>
        </p:nvSpPr>
        <p:spPr>
          <a:xfrm>
            <a:off x="1286935" y="1428077"/>
            <a:ext cx="5385469" cy="466791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dirty="0">
                <a:latin typeface="Baskerville" panose="02020502070401020303" pitchFamily="18" charset="0"/>
                <a:ea typeface="Baskerville" panose="02020502070401020303" pitchFamily="18" charset="0"/>
              </a:rPr>
              <a:t>Expectativas</a:t>
            </a:r>
          </a:p>
          <a:p>
            <a:endParaRPr lang="en-MX" sz="2400" dirty="0">
              <a:latin typeface="Baskerville" panose="02020502070401020303" pitchFamily="18" charset="0"/>
              <a:ea typeface="Baskerville" panose="02020502070401020303" pitchFamily="18" charset="0"/>
            </a:endParaRPr>
          </a:p>
          <a:p>
            <a:r>
              <a:rPr lang="en-MX" sz="2400" dirty="0">
                <a:latin typeface="Baskerville" panose="02020502070401020303" pitchFamily="18" charset="0"/>
                <a:ea typeface="Baskerville" panose="02020502070401020303" pitchFamily="18" charset="0"/>
              </a:rPr>
              <a:t>Revisión de exactitud y precisión (mayores datos)</a:t>
            </a:r>
          </a:p>
          <a:p>
            <a:endParaRPr lang="en-MX" sz="2400" dirty="0">
              <a:latin typeface="Baskerville" panose="02020502070401020303" pitchFamily="18" charset="0"/>
              <a:ea typeface="Baskerville" panose="02020502070401020303" pitchFamily="18" charset="0"/>
            </a:endParaRPr>
          </a:p>
          <a:p>
            <a:r>
              <a:rPr lang="en-MX" sz="2400" dirty="0">
                <a:latin typeface="Baskerville" panose="02020502070401020303" pitchFamily="18" charset="0"/>
                <a:ea typeface="Baskerville" panose="02020502070401020303" pitchFamily="18" charset="0"/>
              </a:rPr>
              <a:t>Revisión de escala (comparar técnica CAVE)</a:t>
            </a:r>
          </a:p>
          <a:p>
            <a:endParaRPr lang="en-MX" sz="2400" dirty="0">
              <a:latin typeface="Baskerville" panose="02020502070401020303" pitchFamily="18" charset="0"/>
              <a:ea typeface="Baskerville" panose="02020502070401020303" pitchFamily="18" charset="0"/>
            </a:endParaRPr>
          </a:p>
          <a:p>
            <a:r>
              <a:rPr lang="en-MX" sz="2400" dirty="0">
                <a:latin typeface="Baskerville" panose="02020502070401020303" pitchFamily="18" charset="0"/>
                <a:ea typeface="Baskerville" panose="02020502070401020303" pitchFamily="18" charset="0"/>
              </a:rPr>
              <a:t>Implementar una solución que involucre las aplicaciones antes mencionadas para usuario final</a:t>
            </a:r>
          </a:p>
          <a:p>
            <a:endParaRPr lang="en-MX" sz="24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9307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1180343"/>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¿Qué es la “Pauta explicativa”?</a:t>
            </a:r>
          </a:p>
          <a:p>
            <a:pPr marL="0" indent="0" algn="ctr">
              <a:buNone/>
            </a:pPr>
            <a:r>
              <a:rPr lang="en-MX" sz="1800" dirty="0">
                <a:latin typeface="Baskerville" panose="02020502070401020303" pitchFamily="18" charset="0"/>
                <a:ea typeface="Baskerville" panose="02020502070401020303" pitchFamily="18" charset="0"/>
              </a:rPr>
              <a:t>(“Estilo atribucional”)</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1267858" y="1726983"/>
            <a:ext cx="10416131" cy="76272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2400" dirty="0">
                <a:latin typeface="Baskerville" panose="02020502070401020303" pitchFamily="18" charset="0"/>
                <a:ea typeface="Baskerville" panose="02020502070401020303" pitchFamily="18" charset="0"/>
              </a:rPr>
              <a:t>Es la </a:t>
            </a:r>
            <a:r>
              <a:rPr lang="en-US" sz="2400" b="1" dirty="0" err="1">
                <a:latin typeface="Baskerville" panose="02020502070401020303" pitchFamily="18" charset="0"/>
                <a:ea typeface="Baskerville" panose="02020502070401020303" pitchFamily="18" charset="0"/>
              </a:rPr>
              <a:t>interpretación</a:t>
            </a:r>
            <a:r>
              <a:rPr lang="en-US" sz="2400" dirty="0">
                <a:latin typeface="Baskerville" panose="02020502070401020303" pitchFamily="18" charset="0"/>
                <a:ea typeface="Baskerville" panose="02020502070401020303" pitchFamily="18" charset="0"/>
              </a:rPr>
              <a:t> que </a:t>
            </a:r>
            <a:r>
              <a:rPr lang="en-US" sz="2400" dirty="0" err="1">
                <a:latin typeface="Baskerville" panose="02020502070401020303" pitchFamily="18" charset="0"/>
                <a:ea typeface="Baskerville" panose="02020502070401020303" pitchFamily="18" charset="0"/>
              </a:rPr>
              <a:t>cada</a:t>
            </a:r>
            <a:r>
              <a:rPr lang="en-US" sz="2400" dirty="0">
                <a:latin typeface="Baskerville" panose="02020502070401020303" pitchFamily="18" charset="0"/>
                <a:ea typeface="Baskerville" panose="02020502070401020303" pitchFamily="18" charset="0"/>
              </a:rPr>
              <a:t> uno de </a:t>
            </a:r>
            <a:r>
              <a:rPr lang="en-US" sz="2400" dirty="0" err="1">
                <a:latin typeface="Baskerville" panose="02020502070401020303" pitchFamily="18" charset="0"/>
                <a:ea typeface="Baskerville" panose="02020502070401020303" pitchFamily="18" charset="0"/>
              </a:rPr>
              <a:t>nosotros</a:t>
            </a:r>
            <a:r>
              <a:rPr lang="en-US" sz="2400" dirty="0">
                <a:latin typeface="Baskerville" panose="02020502070401020303" pitchFamily="18" charset="0"/>
                <a:ea typeface="Baskerville" panose="02020502070401020303" pitchFamily="18" charset="0"/>
              </a:rPr>
              <a:t> </a:t>
            </a:r>
            <a:r>
              <a:rPr lang="en-US" sz="2400" dirty="0" err="1">
                <a:latin typeface="Baskerville" panose="02020502070401020303" pitchFamily="18" charset="0"/>
                <a:ea typeface="Baskerville" panose="02020502070401020303" pitchFamily="18" charset="0"/>
              </a:rPr>
              <a:t>hace</a:t>
            </a:r>
            <a:r>
              <a:rPr lang="en-US" sz="2400" dirty="0">
                <a:latin typeface="Baskerville" panose="02020502070401020303" pitchFamily="18" charset="0"/>
                <a:ea typeface="Baskerville" panose="02020502070401020303" pitchFamily="18" charset="0"/>
              </a:rPr>
              <a:t> </a:t>
            </a:r>
            <a:r>
              <a:rPr lang="en-US" sz="2400" dirty="0" err="1">
                <a:latin typeface="Baskerville" panose="02020502070401020303" pitchFamily="18" charset="0"/>
                <a:ea typeface="Baskerville" panose="02020502070401020303" pitchFamily="18" charset="0"/>
              </a:rPr>
              <a:t>acerca</a:t>
            </a:r>
            <a:r>
              <a:rPr lang="en-US" sz="2400" dirty="0">
                <a:latin typeface="Baskerville" panose="02020502070401020303" pitchFamily="18" charset="0"/>
                <a:ea typeface="Baskerville" panose="02020502070401020303" pitchFamily="18" charset="0"/>
              </a:rPr>
              <a:t> de las </a:t>
            </a:r>
            <a:r>
              <a:rPr lang="en-US" sz="2400" dirty="0" err="1">
                <a:latin typeface="Baskerville" panose="02020502070401020303" pitchFamily="18" charset="0"/>
                <a:ea typeface="Baskerville" panose="02020502070401020303" pitchFamily="18" charset="0"/>
              </a:rPr>
              <a:t>causas</a:t>
            </a:r>
            <a:r>
              <a:rPr lang="en-US" sz="2400" dirty="0">
                <a:latin typeface="Baskerville" panose="02020502070401020303" pitchFamily="18" charset="0"/>
                <a:ea typeface="Baskerville" panose="02020502070401020303" pitchFamily="18" charset="0"/>
              </a:rPr>
              <a:t> de </a:t>
            </a:r>
            <a:r>
              <a:rPr lang="en-US" sz="2400" dirty="0" err="1">
                <a:latin typeface="Baskerville" panose="02020502070401020303" pitchFamily="18" charset="0"/>
                <a:ea typeface="Baskerville" panose="02020502070401020303" pitchFamily="18" charset="0"/>
              </a:rPr>
              <a:t>algún</a:t>
            </a:r>
            <a:r>
              <a:rPr lang="en-US" sz="2400" dirty="0">
                <a:latin typeface="Baskerville" panose="02020502070401020303" pitchFamily="18" charset="0"/>
                <a:ea typeface="Baskerville" panose="02020502070401020303" pitchFamily="18" charset="0"/>
              </a:rPr>
              <a:t> </a:t>
            </a:r>
            <a:r>
              <a:rPr lang="en-US" sz="2400" b="1" dirty="0" err="1">
                <a:latin typeface="Baskerville" panose="02020502070401020303" pitchFamily="18" charset="0"/>
                <a:ea typeface="Baskerville" panose="02020502070401020303" pitchFamily="18" charset="0"/>
              </a:rPr>
              <a:t>suceso</a:t>
            </a:r>
            <a:r>
              <a:rPr lang="en-US" sz="2400" dirty="0">
                <a:latin typeface="Baskerville" panose="02020502070401020303" pitchFamily="18" charset="0"/>
                <a:ea typeface="Baskerville" panose="02020502070401020303" pitchFamily="18" charset="0"/>
              </a:rPr>
              <a:t>, </a:t>
            </a:r>
            <a:r>
              <a:rPr lang="en-US" sz="2400" b="1" dirty="0" err="1">
                <a:latin typeface="Baskerville" panose="02020502070401020303" pitchFamily="18" charset="0"/>
                <a:ea typeface="Baskerville" panose="02020502070401020303" pitchFamily="18" charset="0"/>
              </a:rPr>
              <a:t>sentimiento</a:t>
            </a:r>
            <a:r>
              <a:rPr lang="en-US" sz="2400" b="1" dirty="0">
                <a:latin typeface="Baskerville" panose="02020502070401020303" pitchFamily="18" charset="0"/>
                <a:ea typeface="Baskerville" panose="02020502070401020303" pitchFamily="18" charset="0"/>
              </a:rPr>
              <a:t>, </a:t>
            </a:r>
            <a:r>
              <a:rPr lang="en-US" sz="2400" b="1" dirty="0" err="1">
                <a:latin typeface="Baskerville" panose="02020502070401020303" pitchFamily="18" charset="0"/>
                <a:ea typeface="Baskerville" panose="02020502070401020303" pitchFamily="18" charset="0"/>
              </a:rPr>
              <a:t>creencia</a:t>
            </a:r>
            <a:r>
              <a:rPr lang="en-US" sz="2400" b="1" dirty="0">
                <a:latin typeface="Baskerville" panose="02020502070401020303" pitchFamily="18" charset="0"/>
                <a:ea typeface="Baskerville" panose="02020502070401020303" pitchFamily="18" charset="0"/>
              </a:rPr>
              <a:t> o </a:t>
            </a:r>
            <a:r>
              <a:rPr lang="en-US" sz="2400" b="1" dirty="0" err="1">
                <a:latin typeface="Baskerville" panose="02020502070401020303" pitchFamily="18" charset="0"/>
                <a:ea typeface="Baskerville" panose="02020502070401020303" pitchFamily="18" charset="0"/>
              </a:rPr>
              <a:t>comportamiento</a:t>
            </a:r>
            <a:r>
              <a:rPr lang="en-US" sz="2400" dirty="0">
                <a:latin typeface="Baskerville" panose="02020502070401020303" pitchFamily="18" charset="0"/>
                <a:ea typeface="Baskerville" panose="02020502070401020303" pitchFamily="18" charset="0"/>
              </a:rPr>
              <a:t>.</a:t>
            </a:r>
            <a:endParaRPr lang="en-MX" sz="2800" dirty="0">
              <a:latin typeface="Baskerville" panose="02020502070401020303" pitchFamily="18" charset="0"/>
              <a:ea typeface="Baskerville" panose="02020502070401020303" pitchFamily="18" charset="0"/>
            </a:endParaRPr>
          </a:p>
        </p:txBody>
      </p:sp>
      <p:pic>
        <p:nvPicPr>
          <p:cNvPr id="20" name="Picture 19" descr="A dog looking at the camera&#10;&#10;Description automatically generated">
            <a:extLst>
              <a:ext uri="{FF2B5EF4-FFF2-40B4-BE49-F238E27FC236}">
                <a16:creationId xmlns:a16="http://schemas.microsoft.com/office/drawing/2014/main" id="{BCB81E7F-5928-A340-8CDC-0071CC095BA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11237" y="3532981"/>
            <a:ext cx="3819808" cy="2546539"/>
          </a:xfrm>
          <a:prstGeom prst="rect">
            <a:avLst/>
          </a:prstGeom>
          <a:ln>
            <a:noFill/>
          </a:ln>
          <a:effectLst>
            <a:softEdge rad="112500"/>
          </a:effectLst>
        </p:spPr>
      </p:pic>
      <p:pic>
        <p:nvPicPr>
          <p:cNvPr id="29" name="Picture 28" descr="A close up of a persons eye&#10;&#10;Description automatically generated">
            <a:extLst>
              <a:ext uri="{FF2B5EF4-FFF2-40B4-BE49-F238E27FC236}">
                <a16:creationId xmlns:a16="http://schemas.microsoft.com/office/drawing/2014/main" id="{64C789C7-B243-6148-8603-11ED87F5A3D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969458" y="3532981"/>
            <a:ext cx="4859761" cy="2499805"/>
          </a:xfrm>
          <a:prstGeom prst="rect">
            <a:avLst/>
          </a:prstGeom>
          <a:ln>
            <a:noFill/>
          </a:ln>
          <a:effectLst>
            <a:softEdge rad="112500"/>
          </a:effectLst>
        </p:spPr>
      </p:pic>
    </p:spTree>
    <p:extLst>
      <p:ext uri="{BB962C8B-B14F-4D97-AF65-F5344CB8AC3E}">
        <p14:creationId xmlns:p14="http://schemas.microsoft.com/office/powerpoint/2010/main" val="3545331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7DF129-3339-E848-856C-0E6BFCB9E67A}"/>
              </a:ext>
            </a:extLst>
          </p:cNvPr>
          <p:cNvSpPr>
            <a:spLocks noGrp="1"/>
          </p:cNvSpPr>
          <p:nvPr>
            <p:ph type="title"/>
          </p:nvPr>
        </p:nvSpPr>
        <p:spPr>
          <a:xfrm>
            <a:off x="380327" y="2726594"/>
            <a:ext cx="4261902" cy="3255264"/>
          </a:xfrm>
        </p:spPr>
        <p:txBody>
          <a:bodyPr vert="horz" lIns="91440" tIns="45720" rIns="91440" bIns="45720" rtlCol="0" anchor="b">
            <a:normAutofit fontScale="90000"/>
          </a:bodyPr>
          <a:lstStyle/>
          <a:p>
            <a:r>
              <a:rPr lang="en-US" sz="2800" spc="-100" dirty="0">
                <a:latin typeface="Baskerville" panose="02020502070401020303" pitchFamily="18" charset="0"/>
                <a:ea typeface="Baskerville" panose="02020502070401020303" pitchFamily="18" charset="0"/>
              </a:rPr>
              <a:t>-</a:t>
            </a:r>
            <a:r>
              <a:rPr lang="en-US" sz="2800" spc="-100" dirty="0" err="1">
                <a:latin typeface="Baskerville" panose="02020502070401020303" pitchFamily="18" charset="0"/>
                <a:ea typeface="Baskerville" panose="02020502070401020303" pitchFamily="18" charset="0"/>
              </a:rPr>
              <a:t>Múltiples</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aplicaciones</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prácticas</a:t>
            </a:r>
            <a:br>
              <a:rPr lang="en-US" sz="2800" spc="-100" dirty="0">
                <a:latin typeface="Baskerville" panose="02020502070401020303" pitchFamily="18" charset="0"/>
                <a:ea typeface="Baskerville" panose="02020502070401020303" pitchFamily="18" charset="0"/>
              </a:rPr>
            </a:br>
            <a:br>
              <a:rPr lang="en-US" sz="2800" spc="-100" dirty="0">
                <a:latin typeface="Baskerville" panose="02020502070401020303" pitchFamily="18" charset="0"/>
                <a:ea typeface="Baskerville" panose="02020502070401020303" pitchFamily="18" charset="0"/>
              </a:rPr>
            </a:b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Algoritmo</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escalable</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capaz</a:t>
            </a:r>
            <a:r>
              <a:rPr lang="en-US" sz="2800" spc="-100" dirty="0">
                <a:latin typeface="Baskerville" panose="02020502070401020303" pitchFamily="18" charset="0"/>
                <a:ea typeface="Baskerville" panose="02020502070401020303" pitchFamily="18" charset="0"/>
              </a:rPr>
              <a:t> de </a:t>
            </a:r>
            <a:r>
              <a:rPr lang="en-US" sz="2800" b="1" spc="-100" dirty="0" err="1">
                <a:latin typeface="Baskerville" panose="02020502070401020303" pitchFamily="18" charset="0"/>
                <a:ea typeface="Baskerville" panose="02020502070401020303" pitchFamily="18" charset="0"/>
              </a:rPr>
              <a:t>automatizar</a:t>
            </a:r>
            <a:r>
              <a:rPr lang="en-US" sz="2800" spc="-100" dirty="0">
                <a:latin typeface="Baskerville" panose="02020502070401020303" pitchFamily="18" charset="0"/>
                <a:ea typeface="Baskerville" panose="02020502070401020303" pitchFamily="18" charset="0"/>
              </a:rPr>
              <a:t> un </a:t>
            </a:r>
            <a:r>
              <a:rPr lang="en-US" sz="2800" spc="-100" dirty="0" err="1">
                <a:latin typeface="Baskerville" panose="02020502070401020303" pitchFamily="18" charset="0"/>
                <a:ea typeface="Baskerville" panose="02020502070401020303" pitchFamily="18" charset="0"/>
              </a:rPr>
              <a:t>análisis</a:t>
            </a:r>
            <a:r>
              <a:rPr lang="en-US" sz="2800" spc="-100" dirty="0">
                <a:latin typeface="Baskerville" panose="02020502070401020303" pitchFamily="18" charset="0"/>
                <a:ea typeface="Baskerville" panose="02020502070401020303" pitchFamily="18" charset="0"/>
              </a:rPr>
              <a:t> de </a:t>
            </a:r>
            <a:r>
              <a:rPr lang="en-US" sz="2800" spc="-100" dirty="0" err="1">
                <a:latin typeface="Baskerville" panose="02020502070401020303" pitchFamily="18" charset="0"/>
                <a:ea typeface="Baskerville" panose="02020502070401020303" pitchFamily="18" charset="0"/>
              </a:rPr>
              <a:t>cantidades</a:t>
            </a:r>
            <a:r>
              <a:rPr lang="en-US" sz="2800" spc="-100" dirty="0">
                <a:latin typeface="Baskerville" panose="02020502070401020303" pitchFamily="18" charset="0"/>
                <a:ea typeface="Baskerville" panose="02020502070401020303" pitchFamily="18" charset="0"/>
              </a:rPr>
              <a:t> de </a:t>
            </a:r>
            <a:r>
              <a:rPr lang="en-US" sz="2800" spc="-100" dirty="0" err="1">
                <a:latin typeface="Baskerville" panose="02020502070401020303" pitchFamily="18" charset="0"/>
                <a:ea typeface="Baskerville" panose="02020502070401020303" pitchFamily="18" charset="0"/>
              </a:rPr>
              <a:t>información</a:t>
            </a:r>
            <a:r>
              <a:rPr lang="en-US" sz="2800" spc="-100" dirty="0">
                <a:latin typeface="Baskerville" panose="02020502070401020303" pitchFamily="18" charset="0"/>
                <a:ea typeface="Baskerville" panose="02020502070401020303" pitchFamily="18" charset="0"/>
              </a:rPr>
              <a:t> a </a:t>
            </a:r>
            <a:r>
              <a:rPr lang="en-US" sz="2800" spc="-100" dirty="0" err="1">
                <a:latin typeface="Baskerville" panose="02020502070401020303" pitchFamily="18" charset="0"/>
                <a:ea typeface="Baskerville" panose="02020502070401020303" pitchFamily="18" charset="0"/>
              </a:rPr>
              <a:t>veces</a:t>
            </a:r>
            <a:r>
              <a:rPr lang="en-US" sz="2800" spc="-100" dirty="0">
                <a:latin typeface="Baskerville" panose="02020502070401020303" pitchFamily="18" charset="0"/>
                <a:ea typeface="Baskerville" panose="02020502070401020303" pitchFamily="18" charset="0"/>
              </a:rPr>
              <a:t> no viable para una sola persona</a:t>
            </a:r>
            <a:br>
              <a:rPr lang="en-US" sz="2800" spc="-100" dirty="0">
                <a:latin typeface="Baskerville" panose="02020502070401020303" pitchFamily="18" charset="0"/>
                <a:ea typeface="Baskerville" panose="02020502070401020303" pitchFamily="18" charset="0"/>
              </a:rPr>
            </a:br>
            <a:br>
              <a:rPr lang="en-US" sz="2800" spc="-100" dirty="0">
                <a:latin typeface="Baskerville" panose="02020502070401020303" pitchFamily="18" charset="0"/>
                <a:ea typeface="Baskerville" panose="02020502070401020303" pitchFamily="18" charset="0"/>
              </a:rPr>
            </a:br>
            <a:r>
              <a:rPr lang="en-US" sz="2800" spc="-100" dirty="0">
                <a:latin typeface="Baskerville" panose="02020502070401020303" pitchFamily="18" charset="0"/>
                <a:ea typeface="Baskerville" panose="02020502070401020303" pitchFamily="18" charset="0"/>
              </a:rPr>
              <a:t>-Nos </a:t>
            </a:r>
            <a:r>
              <a:rPr lang="en-US" sz="2800" spc="-100" dirty="0" err="1">
                <a:latin typeface="Baskerville" panose="02020502070401020303" pitchFamily="18" charset="0"/>
                <a:ea typeface="Baskerville" panose="02020502070401020303" pitchFamily="18" charset="0"/>
              </a:rPr>
              <a:t>permite</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agregar</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más</a:t>
            </a:r>
            <a:r>
              <a:rPr lang="en-US" sz="2800" spc="-100" dirty="0">
                <a:latin typeface="Baskerville" panose="02020502070401020303" pitchFamily="18" charset="0"/>
                <a:ea typeface="Baskerville" panose="02020502070401020303" pitchFamily="18" charset="0"/>
              </a:rPr>
              <a:t> </a:t>
            </a:r>
            <a:r>
              <a:rPr lang="en-US" sz="2800" b="1" spc="-100" dirty="0" err="1">
                <a:latin typeface="Baskerville" panose="02020502070401020303" pitchFamily="18" charset="0"/>
                <a:ea typeface="Baskerville" panose="02020502070401020303" pitchFamily="18" charset="0"/>
              </a:rPr>
              <a:t>dimensiones</a:t>
            </a:r>
            <a:r>
              <a:rPr lang="en-US" sz="2800" spc="-100" dirty="0">
                <a:latin typeface="Baskerville" panose="02020502070401020303" pitchFamily="18" charset="0"/>
                <a:ea typeface="Baskerville" panose="02020502070401020303" pitchFamily="18" charset="0"/>
              </a:rPr>
              <a:t> al </a:t>
            </a:r>
            <a:r>
              <a:rPr lang="en-US" sz="2800" spc="-100" dirty="0" err="1">
                <a:latin typeface="Baskerville" panose="02020502070401020303" pitchFamily="18" charset="0"/>
                <a:ea typeface="Baskerville" panose="02020502070401020303" pitchFamily="18" charset="0"/>
              </a:rPr>
              <a:t>procesamiento</a:t>
            </a:r>
            <a:r>
              <a:rPr lang="en-US" sz="2800" spc="-100" dirty="0">
                <a:latin typeface="Baskerville" panose="02020502070401020303" pitchFamily="18" charset="0"/>
                <a:ea typeface="Baskerville" panose="02020502070401020303" pitchFamily="18" charset="0"/>
              </a:rPr>
              <a:t> de los </a:t>
            </a:r>
            <a:r>
              <a:rPr lang="en-US" sz="2800" spc="-100" dirty="0" err="1">
                <a:latin typeface="Baskerville" panose="02020502070401020303" pitchFamily="18" charset="0"/>
                <a:ea typeface="Baskerville" panose="02020502070401020303" pitchFamily="18" charset="0"/>
              </a:rPr>
              <a:t>textos</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escritos</a:t>
            </a:r>
            <a:r>
              <a:rPr lang="en-US" sz="2800" spc="-100" dirty="0">
                <a:latin typeface="Baskerville" panose="02020502070401020303" pitchFamily="18" charset="0"/>
                <a:ea typeface="Baskerville" panose="02020502070401020303" pitchFamily="18" charset="0"/>
              </a:rPr>
              <a:t>, </a:t>
            </a:r>
            <a:r>
              <a:rPr lang="en-US" sz="2800" spc="-100" dirty="0" err="1">
                <a:latin typeface="Baskerville" panose="02020502070401020303" pitchFamily="18" charset="0"/>
                <a:ea typeface="Baskerville" panose="02020502070401020303" pitchFamily="18" charset="0"/>
              </a:rPr>
              <a:t>complementando</a:t>
            </a:r>
            <a:r>
              <a:rPr lang="en-US" sz="2800" spc="-100" dirty="0">
                <a:latin typeface="Baskerville" panose="02020502070401020303" pitchFamily="18" charset="0"/>
                <a:ea typeface="Baskerville" panose="02020502070401020303" pitchFamily="18" charset="0"/>
              </a:rPr>
              <a:t> un </a:t>
            </a:r>
            <a:r>
              <a:rPr lang="en-US" sz="2800" spc="-100" dirty="0" err="1">
                <a:latin typeface="Baskerville" panose="02020502070401020303" pitchFamily="18" charset="0"/>
                <a:ea typeface="Baskerville" panose="02020502070401020303" pitchFamily="18" charset="0"/>
              </a:rPr>
              <a:t>análisis</a:t>
            </a:r>
            <a:r>
              <a:rPr lang="en-US" sz="2800" spc="-100" dirty="0">
                <a:latin typeface="Baskerville" panose="02020502070401020303" pitchFamily="18" charset="0"/>
                <a:ea typeface="Baskerville" panose="02020502070401020303" pitchFamily="18" charset="0"/>
              </a:rPr>
              <a:t> de </a:t>
            </a:r>
            <a:r>
              <a:rPr lang="en-US" sz="2800" spc="-100" dirty="0" err="1">
                <a:latin typeface="Baskerville" panose="02020502070401020303" pitchFamily="18" charset="0"/>
                <a:ea typeface="Baskerville" panose="02020502070401020303" pitchFamily="18" charset="0"/>
              </a:rPr>
              <a:t>sentimientos</a:t>
            </a:r>
            <a:br>
              <a:rPr lang="en-US" sz="2800" spc="-100" dirty="0"/>
            </a:br>
            <a:endParaRPr lang="en-US" sz="2800" spc="-100" dirty="0"/>
          </a:p>
        </p:txBody>
      </p:sp>
      <p:sp>
        <p:nvSpPr>
          <p:cNvPr id="4" name="Content Placeholder 2">
            <a:extLst>
              <a:ext uri="{FF2B5EF4-FFF2-40B4-BE49-F238E27FC236}">
                <a16:creationId xmlns:a16="http://schemas.microsoft.com/office/drawing/2014/main" id="{054E67B9-E406-7B4D-9614-03910EA5EA10}"/>
              </a:ext>
            </a:extLst>
          </p:cNvPr>
          <p:cNvSpPr txBox="1">
            <a:spLocks/>
          </p:cNvSpPr>
          <p:nvPr/>
        </p:nvSpPr>
        <p:spPr>
          <a:xfrm>
            <a:off x="0" y="828183"/>
            <a:ext cx="4642229" cy="48456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None/>
            </a:pPr>
            <a:r>
              <a:rPr lang="en-US" sz="2800" dirty="0" err="1">
                <a:solidFill>
                  <a:schemeClr val="accent1">
                    <a:lumMod val="20000"/>
                    <a:lumOff val="80000"/>
                  </a:schemeClr>
                </a:solidFill>
                <a:latin typeface="Baskerville" panose="02020502070401020303" pitchFamily="18" charset="0"/>
                <a:ea typeface="Baskerville" panose="02020502070401020303" pitchFamily="18" charset="0"/>
              </a:rPr>
              <a:t>Conclusiones</a:t>
            </a:r>
            <a:endParaRPr lang="en-US" sz="2800" dirty="0">
              <a:solidFill>
                <a:schemeClr val="accent1">
                  <a:lumMod val="20000"/>
                  <a:lumOff val="80000"/>
                </a:schemeClr>
              </a:solidFill>
              <a:latin typeface="Baskerville" panose="02020502070401020303" pitchFamily="18" charset="0"/>
              <a:ea typeface="Baskerville" panose="02020502070401020303" pitchFamily="18" charset="0"/>
            </a:endParaRPr>
          </a:p>
        </p:txBody>
      </p:sp>
      <p:pic>
        <p:nvPicPr>
          <p:cNvPr id="6" name="Picture 5" descr="A picture containing food&#10;&#10;Description automatically generated">
            <a:extLst>
              <a:ext uri="{FF2B5EF4-FFF2-40B4-BE49-F238E27FC236}">
                <a16:creationId xmlns:a16="http://schemas.microsoft.com/office/drawing/2014/main" id="{D4A24F73-20F2-8E4F-8D6D-EB73CC3A650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7484" r="15328" b="1"/>
          <a:stretch/>
        </p:blipFill>
        <p:spPr>
          <a:xfrm>
            <a:off x="5120640" y="759599"/>
            <a:ext cx="6367271" cy="5330650"/>
          </a:xfrm>
          <a:prstGeom prst="rect">
            <a:avLst/>
          </a:prstGeom>
        </p:spPr>
      </p:pic>
      <p:sp>
        <p:nvSpPr>
          <p:cNvPr id="19" name="Rectangle 18">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Bibliografía</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0F3F76D8-5B36-2445-9A21-E50A77ED6E32}"/>
              </a:ext>
            </a:extLst>
          </p:cNvPr>
          <p:cNvSpPr txBox="1">
            <a:spLocks/>
          </p:cNvSpPr>
          <p:nvPr/>
        </p:nvSpPr>
        <p:spPr>
          <a:xfrm>
            <a:off x="1286935" y="1786275"/>
            <a:ext cx="5385469" cy="441679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endParaRPr lang="en-MX" sz="2400" dirty="0">
              <a:latin typeface="Baskerville" panose="02020502070401020303" pitchFamily="18" charset="0"/>
              <a:ea typeface="Baskerville" panose="02020502070401020303" pitchFamily="18" charset="0"/>
            </a:endParaRPr>
          </a:p>
        </p:txBody>
      </p:sp>
      <p:sp>
        <p:nvSpPr>
          <p:cNvPr id="2" name="TextBox 1">
            <a:extLst>
              <a:ext uri="{FF2B5EF4-FFF2-40B4-BE49-F238E27FC236}">
                <a16:creationId xmlns:a16="http://schemas.microsoft.com/office/drawing/2014/main" id="{D828CED0-8997-3E46-A996-C82A27EE35CF}"/>
              </a:ext>
            </a:extLst>
          </p:cNvPr>
          <p:cNvSpPr txBox="1"/>
          <p:nvPr/>
        </p:nvSpPr>
        <p:spPr>
          <a:xfrm>
            <a:off x="1286935" y="987013"/>
            <a:ext cx="10397052" cy="2308324"/>
          </a:xfrm>
          <a:prstGeom prst="rect">
            <a:avLst/>
          </a:prstGeom>
          <a:noFill/>
        </p:spPr>
        <p:txBody>
          <a:bodyPr wrap="square" rtlCol="0">
            <a:spAutoFit/>
          </a:bodyPr>
          <a:lstStyle/>
          <a:p>
            <a:r>
              <a:rPr lang="en-US" sz="900" dirty="0"/>
              <a:t>Buchanan, G. and Seligman, M.E.P. (Eds.). (1995). </a:t>
            </a:r>
            <a:r>
              <a:rPr lang="en-US" sz="900" dirty="0">
                <a:hlinkClick r:id="rId3"/>
              </a:rPr>
              <a:t>Explanatory Style</a:t>
            </a:r>
            <a:r>
              <a:rPr lang="en-US" sz="900" dirty="0"/>
              <a:t>. Hillsdale, N.J.: Erlbaum.</a:t>
            </a:r>
          </a:p>
          <a:p>
            <a:r>
              <a:rPr lang="en-US" sz="900" dirty="0"/>
              <a:t>Peterson, C., </a:t>
            </a:r>
            <a:r>
              <a:rPr lang="en-US" sz="900" dirty="0" err="1"/>
              <a:t>Luborsky</a:t>
            </a:r>
            <a:r>
              <a:rPr lang="en-US" sz="900" dirty="0"/>
              <a:t>, L., and Seligman, M.E.P. (1983). Attributions and depressive mood shifts: A case study using the symptom-context method. Journal of Abnormal Psychology, 92, 96-103.</a:t>
            </a:r>
            <a:br>
              <a:rPr lang="en-US" sz="900" dirty="0"/>
            </a:br>
            <a:br>
              <a:rPr lang="en-US" sz="900" dirty="0"/>
            </a:br>
            <a:r>
              <a:rPr lang="en-US" sz="900" dirty="0"/>
              <a:t>Peterson, C., </a:t>
            </a:r>
            <a:r>
              <a:rPr lang="en-US" sz="900" dirty="0" err="1"/>
              <a:t>Bettes</a:t>
            </a:r>
            <a:r>
              <a:rPr lang="en-US" sz="900" dirty="0"/>
              <a:t>, B., and Seligman, M.E.P. (1985). Depressive symptoms and unprompted causal attributions: Content analysis. </a:t>
            </a:r>
            <a:r>
              <a:rPr lang="en-US" sz="900" dirty="0" err="1"/>
              <a:t>Behaviour</a:t>
            </a:r>
            <a:r>
              <a:rPr lang="en-US" sz="900" dirty="0"/>
              <a:t> Research and Therapy, 23, 379-82.</a:t>
            </a:r>
            <a:br>
              <a:rPr lang="en-US" sz="900" dirty="0"/>
            </a:br>
            <a:br>
              <a:rPr lang="en-US" sz="900" dirty="0"/>
            </a:br>
            <a:r>
              <a:rPr lang="en-US" sz="900" dirty="0"/>
              <a:t>Seligman, M.E.P. (1987). Predicting depression, poor health and presidential elections. Science and Public Policy Seminar sponsored by the Federation of Behavioral, Psychological and Cognitive Sciences, Washington, D.C., February.</a:t>
            </a:r>
            <a:br>
              <a:rPr lang="en-US" sz="900" dirty="0"/>
            </a:br>
            <a:br>
              <a:rPr lang="en-US" sz="900" dirty="0"/>
            </a:br>
            <a:r>
              <a:rPr lang="en-US" sz="900" dirty="0"/>
              <a:t>Kamen, L. and Seligman, M.E.P. (1987). Explanatory style and health. In M. Johnston and T. Marteau (Eds.), Current psychological research and reviews: Special issue on health psychology, 6, 207-218.</a:t>
            </a:r>
          </a:p>
          <a:p>
            <a:endParaRPr lang="en-US" sz="900" dirty="0"/>
          </a:p>
          <a:p>
            <a:r>
              <a:rPr lang="en-US" sz="900" dirty="0"/>
              <a:t>Self-Administered training in the CAVE technique: Content analysis of verbatim explanations.</a:t>
            </a:r>
            <a:br>
              <a:rPr lang="en-US" sz="900" dirty="0"/>
            </a:br>
            <a:br>
              <a:rPr lang="en-US" sz="900" dirty="0"/>
            </a:br>
            <a:r>
              <a:rPr lang="en-US" sz="900" dirty="0"/>
              <a:t>Seligman, M.E.P., Kamen, L.P., and Nolen-Hoeksema, S. (1988). Explanatory style across the life-span: Achievement and health. In E.M. Hetherington, R.M. Lerner and M. Perlmutter (Eds.), Child Development in Life-Span Perspective, Hillsdale, N.J.: Erlbaum, 91-114.</a:t>
            </a:r>
            <a:br>
              <a:rPr lang="en-US" sz="900" dirty="0"/>
            </a:br>
            <a:br>
              <a:rPr lang="en-US" sz="900" dirty="0"/>
            </a:br>
            <a:r>
              <a:rPr lang="en-US" sz="900" dirty="0"/>
              <a:t>Peterson, C., Seligman, M.E.P. and Vaillant, G. (1988). Pessimistic explanatory style as a risk factor for physical illness: A thirty-five year longitudinal study. Journal of Personality and Social Psychology, 55, 23-27.</a:t>
            </a:r>
            <a:endParaRPr lang="en-MX" sz="900" dirty="0"/>
          </a:p>
        </p:txBody>
      </p:sp>
      <p:pic>
        <p:nvPicPr>
          <p:cNvPr id="5" name="Picture 4" descr="A picture containing brush&#10;&#10;Description automatically generated">
            <a:extLst>
              <a:ext uri="{FF2B5EF4-FFF2-40B4-BE49-F238E27FC236}">
                <a16:creationId xmlns:a16="http://schemas.microsoft.com/office/drawing/2014/main" id="{22E76BDA-D4B9-7540-9B3A-576D019092A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90181" y="3855259"/>
            <a:ext cx="4099201" cy="2274531"/>
          </a:xfrm>
          <a:prstGeom prst="rect">
            <a:avLst/>
          </a:prstGeom>
        </p:spPr>
      </p:pic>
      <p:pic>
        <p:nvPicPr>
          <p:cNvPr id="9" name="Picture 8" descr="A stop sign&#10;&#10;Description automatically generated">
            <a:extLst>
              <a:ext uri="{FF2B5EF4-FFF2-40B4-BE49-F238E27FC236}">
                <a16:creationId xmlns:a16="http://schemas.microsoft.com/office/drawing/2014/main" id="{A4A40B43-882D-8045-BF1F-F01CA9DC1D2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04712" y="4865236"/>
            <a:ext cx="1269157" cy="1269157"/>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8F65F638-2DCA-8949-9BE6-01614FCC46C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343641" y="4460445"/>
            <a:ext cx="2367921" cy="1673948"/>
          </a:xfrm>
          <a:prstGeom prst="rect">
            <a:avLst/>
          </a:prstGeom>
          <a:ln>
            <a:noFill/>
          </a:ln>
          <a:effectLst>
            <a:softEdge rad="112500"/>
          </a:effectLst>
        </p:spPr>
      </p:pic>
    </p:spTree>
    <p:extLst>
      <p:ext uri="{BB962C8B-B14F-4D97-AF65-F5344CB8AC3E}">
        <p14:creationId xmlns:p14="http://schemas.microsoft.com/office/powerpoint/2010/main" val="82006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¿Por qué es importante?</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1267858" y="1445907"/>
            <a:ext cx="10416131" cy="464426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dirty="0">
                <a:latin typeface="Baskerville" panose="02020502070401020303" pitchFamily="18" charset="0"/>
                <a:ea typeface="Baskerville" panose="02020502070401020303" pitchFamily="18" charset="0"/>
              </a:rPr>
              <a:t>Nos permite conocer </a:t>
            </a:r>
            <a:r>
              <a:rPr lang="en-MX" sz="2400" b="1" dirty="0">
                <a:latin typeface="Baskerville" panose="02020502070401020303" pitchFamily="18" charset="0"/>
                <a:ea typeface="Baskerville" panose="02020502070401020303" pitchFamily="18" charset="0"/>
              </a:rPr>
              <a:t>rasgos</a:t>
            </a:r>
            <a:r>
              <a:rPr lang="en-MX" sz="2400" dirty="0">
                <a:latin typeface="Baskerville" panose="02020502070401020303" pitchFamily="18" charset="0"/>
                <a:ea typeface="Baskerville" panose="02020502070401020303" pitchFamily="18" charset="0"/>
              </a:rPr>
              <a:t> de nuestra personalidad útiles como predictores de nuestra </a:t>
            </a:r>
            <a:r>
              <a:rPr lang="en-MX" sz="2400" b="1" dirty="0">
                <a:latin typeface="Baskerville" panose="02020502070401020303" pitchFamily="18" charset="0"/>
                <a:ea typeface="Baskerville" panose="02020502070401020303" pitchFamily="18" charset="0"/>
              </a:rPr>
              <a:t>conducta. </a:t>
            </a:r>
            <a:r>
              <a:rPr lang="en-MX" sz="2400" dirty="0">
                <a:latin typeface="Baskerville" panose="02020502070401020303" pitchFamily="18" charset="0"/>
                <a:ea typeface="Baskerville" panose="02020502070401020303" pitchFamily="18" charset="0"/>
              </a:rPr>
              <a:t>Nos permite conocer mejor nuestras </a:t>
            </a:r>
            <a:r>
              <a:rPr lang="en-MX" sz="2400" b="1" dirty="0">
                <a:latin typeface="Baskerville" panose="02020502070401020303" pitchFamily="18" charset="0"/>
                <a:ea typeface="Baskerville" panose="02020502070401020303" pitchFamily="18" charset="0"/>
              </a:rPr>
              <a:t>motivaciones.</a:t>
            </a:r>
          </a:p>
        </p:txBody>
      </p:sp>
      <p:pic>
        <p:nvPicPr>
          <p:cNvPr id="12" name="Picture 11" descr="A close up of a brick building&#10;&#10;Description automatically generated">
            <a:extLst>
              <a:ext uri="{FF2B5EF4-FFF2-40B4-BE49-F238E27FC236}">
                <a16:creationId xmlns:a16="http://schemas.microsoft.com/office/drawing/2014/main" id="{BCC320B7-18AD-1F46-BCBE-C5433CBDE0C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37638" y="3371916"/>
            <a:ext cx="5116723" cy="2718259"/>
          </a:xfrm>
          <a:prstGeom prst="rect">
            <a:avLst/>
          </a:prstGeom>
          <a:ln>
            <a:noFill/>
          </a:ln>
          <a:effectLst>
            <a:softEdge rad="112500"/>
          </a:effectLst>
        </p:spPr>
      </p:pic>
    </p:spTree>
    <p:extLst>
      <p:ext uri="{BB962C8B-B14F-4D97-AF65-F5344CB8AC3E}">
        <p14:creationId xmlns:p14="http://schemas.microsoft.com/office/powerpoint/2010/main" val="219484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Aplicaciones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5459240" y="1445907"/>
            <a:ext cx="6224750" cy="464426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dirty="0">
                <a:latin typeface="Baskerville" panose="02020502070401020303" pitchFamily="18" charset="0"/>
                <a:ea typeface="Baskerville" panose="02020502070401020303" pitchFamily="18" charset="0"/>
              </a:rPr>
              <a:t>Mejor predictor de </a:t>
            </a:r>
            <a:r>
              <a:rPr lang="en-MX" sz="2400" b="1" dirty="0">
                <a:latin typeface="Baskerville" panose="02020502070401020303" pitchFamily="18" charset="0"/>
                <a:ea typeface="Baskerville" panose="02020502070401020303" pitchFamily="18" charset="0"/>
              </a:rPr>
              <a:t>rendimiento académico</a:t>
            </a:r>
            <a:r>
              <a:rPr lang="en-MX" sz="2400" dirty="0">
                <a:latin typeface="Baskerville" panose="02020502070401020303" pitchFamily="18" charset="0"/>
                <a:ea typeface="Baskerville" panose="02020502070401020303" pitchFamily="18" charset="0"/>
              </a:rPr>
              <a:t> universitario que exámenes de admisión de conocimientos.</a:t>
            </a: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pPr marL="0" indent="0">
              <a:buNone/>
            </a:pPr>
            <a:endParaRPr lang="en-MX" sz="2400" dirty="0">
              <a:latin typeface="Baskerville" panose="02020502070401020303" pitchFamily="18" charset="0"/>
              <a:ea typeface="Baskerville" panose="02020502070401020303" pitchFamily="18" charset="0"/>
            </a:endParaRPr>
          </a:p>
          <a:p>
            <a:r>
              <a:rPr lang="en-MX" sz="2400" b="1" dirty="0">
                <a:latin typeface="Baskerville" panose="02020502070401020303" pitchFamily="18" charset="0"/>
                <a:ea typeface="Baskerville" panose="02020502070401020303" pitchFamily="18" charset="0"/>
              </a:rPr>
              <a:t>Recursos Humanos: </a:t>
            </a:r>
            <a:r>
              <a:rPr lang="en-MX" sz="2400" dirty="0">
                <a:latin typeface="Baskerville" panose="02020502070401020303" pitchFamily="18" charset="0"/>
                <a:ea typeface="Baskerville" panose="02020502070401020303" pitchFamily="18" charset="0"/>
              </a:rPr>
              <a:t>Excelente predictor para selección de perfiles como </a:t>
            </a:r>
            <a:r>
              <a:rPr lang="en-MX" sz="2400" b="1" dirty="0">
                <a:latin typeface="Baskerville" panose="02020502070401020303" pitchFamily="18" charset="0"/>
                <a:ea typeface="Baskerville" panose="02020502070401020303" pitchFamily="18" charset="0"/>
              </a:rPr>
              <a:t>ventas.</a:t>
            </a:r>
          </a:p>
          <a:p>
            <a:endParaRPr lang="en-MX" sz="2400" b="1"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20" name="Picture 19" descr="A person sitting at a table using a computer&#10;&#10;Description automatically generated">
            <a:extLst>
              <a:ext uri="{FF2B5EF4-FFF2-40B4-BE49-F238E27FC236}">
                <a16:creationId xmlns:a16="http://schemas.microsoft.com/office/drawing/2014/main" id="{F07C5FA4-AC3D-A34D-920E-AA277A8525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74056" y="1112817"/>
            <a:ext cx="3474270" cy="2316180"/>
          </a:xfrm>
          <a:prstGeom prst="rect">
            <a:avLst/>
          </a:prstGeom>
          <a:ln>
            <a:noFill/>
          </a:ln>
          <a:effectLst>
            <a:softEdge rad="112500"/>
          </a:effectLst>
        </p:spPr>
      </p:pic>
      <p:pic>
        <p:nvPicPr>
          <p:cNvPr id="23" name="Picture 22" descr="A group of people sitting on a bench reading a book&#10;&#10;Description automatically generated">
            <a:extLst>
              <a:ext uri="{FF2B5EF4-FFF2-40B4-BE49-F238E27FC236}">
                <a16:creationId xmlns:a16="http://schemas.microsoft.com/office/drawing/2014/main" id="{E7A252A6-504A-6348-8CE2-6F6BC8BD7B2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79648" y="3973170"/>
            <a:ext cx="3470542" cy="1626817"/>
          </a:xfrm>
          <a:prstGeom prst="rect">
            <a:avLst/>
          </a:prstGeom>
          <a:ln>
            <a:noFill/>
          </a:ln>
          <a:effectLst>
            <a:softEdge rad="112500"/>
          </a:effectLst>
        </p:spPr>
      </p:pic>
    </p:spTree>
    <p:extLst>
      <p:ext uri="{BB962C8B-B14F-4D97-AF65-F5344CB8AC3E}">
        <p14:creationId xmlns:p14="http://schemas.microsoft.com/office/powerpoint/2010/main" val="59132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Aplicaciones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5466106" y="1300363"/>
            <a:ext cx="5455205" cy="464426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b="1" dirty="0">
                <a:latin typeface="Baskerville" panose="02020502070401020303" pitchFamily="18" charset="0"/>
                <a:ea typeface="Baskerville" panose="02020502070401020303" pitchFamily="18" charset="0"/>
              </a:rPr>
              <a:t>Política: </a:t>
            </a:r>
            <a:r>
              <a:rPr lang="en-MX" sz="2400" dirty="0">
                <a:latin typeface="Baskerville" panose="02020502070401020303" pitchFamily="18" charset="0"/>
                <a:ea typeface="Baskerville" panose="02020502070401020303" pitchFamily="18" charset="0"/>
              </a:rPr>
              <a:t>típicamente, la sensibilidad del </a:t>
            </a:r>
            <a:r>
              <a:rPr lang="en-MX" sz="2400" b="1" dirty="0">
                <a:latin typeface="Baskerville" panose="02020502070401020303" pitchFamily="18" charset="0"/>
                <a:ea typeface="Baskerville" panose="02020502070401020303" pitchFamily="18" charset="0"/>
              </a:rPr>
              <a:t>votante</a:t>
            </a:r>
            <a:r>
              <a:rPr lang="en-MX" sz="2400" dirty="0">
                <a:latin typeface="Baskerville" panose="02020502070401020303" pitchFamily="18" charset="0"/>
                <a:ea typeface="Baskerville" panose="02020502070401020303" pitchFamily="18" charset="0"/>
              </a:rPr>
              <a:t> es muy aguda respecto al optimismo de un candidato a un cargo público.</a:t>
            </a: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pPr marL="0" indent="0">
              <a:buNone/>
            </a:pPr>
            <a:endParaRPr lang="en-MX" sz="2400" dirty="0">
              <a:latin typeface="Baskerville" panose="02020502070401020303" pitchFamily="18" charset="0"/>
              <a:ea typeface="Baskerville" panose="02020502070401020303" pitchFamily="18" charset="0"/>
            </a:endParaRPr>
          </a:p>
          <a:p>
            <a:r>
              <a:rPr lang="en-MX" sz="2400" b="1" dirty="0">
                <a:latin typeface="Baskerville" panose="02020502070401020303" pitchFamily="18" charset="0"/>
                <a:ea typeface="Baskerville" panose="02020502070401020303" pitchFamily="18" charset="0"/>
              </a:rPr>
              <a:t>Deporte: </a:t>
            </a:r>
            <a:r>
              <a:rPr lang="en-MX" sz="2400" dirty="0">
                <a:latin typeface="Baskerville" panose="02020502070401020303" pitchFamily="18" charset="0"/>
                <a:ea typeface="Baskerville" panose="02020502070401020303" pitchFamily="18" charset="0"/>
              </a:rPr>
              <a:t>mejor predictor de </a:t>
            </a:r>
            <a:r>
              <a:rPr lang="en-MX" sz="2400" b="1" dirty="0">
                <a:latin typeface="Baskerville" panose="02020502070401020303" pitchFamily="18" charset="0"/>
                <a:ea typeface="Baskerville" panose="02020502070401020303" pitchFamily="18" charset="0"/>
              </a:rPr>
              <a:t>ganadores</a:t>
            </a:r>
            <a:r>
              <a:rPr lang="en-MX" sz="2400" dirty="0">
                <a:latin typeface="Baskerville" panose="02020502070401020303" pitchFamily="18" charset="0"/>
                <a:ea typeface="Baskerville" panose="02020502070401020303" pitchFamily="18" charset="0"/>
              </a:rPr>
              <a:t> en </a:t>
            </a:r>
            <a:r>
              <a:rPr lang="en-MX" sz="2400" b="1" dirty="0">
                <a:latin typeface="Baskerville" panose="02020502070401020303" pitchFamily="18" charset="0"/>
                <a:ea typeface="Baskerville" panose="02020502070401020303" pitchFamily="18" charset="0"/>
              </a:rPr>
              <a:t>atletas olímpicos </a:t>
            </a:r>
            <a:r>
              <a:rPr lang="en-MX" sz="2400" dirty="0">
                <a:latin typeface="Baskerville" panose="02020502070401020303" pitchFamily="18" charset="0"/>
                <a:ea typeface="Baskerville" panose="02020502070401020303" pitchFamily="18" charset="0"/>
              </a:rPr>
              <a:t>que juicio de entrenadores expertos.</a:t>
            </a:r>
            <a:endParaRPr lang="en-MX" sz="2400" b="1"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10" name="Picture 9" descr="A person standing in front of a crowd&#10;&#10;Description automatically generated">
            <a:extLst>
              <a:ext uri="{FF2B5EF4-FFF2-40B4-BE49-F238E27FC236}">
                <a16:creationId xmlns:a16="http://schemas.microsoft.com/office/drawing/2014/main" id="{DE6178CD-C62B-0E48-A26B-8AC9D81E1A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86935" y="757085"/>
            <a:ext cx="2711358" cy="2747510"/>
          </a:xfrm>
          <a:prstGeom prst="rect">
            <a:avLst/>
          </a:prstGeom>
          <a:ln>
            <a:noFill/>
          </a:ln>
          <a:effectLst>
            <a:softEdge rad="112500"/>
          </a:effectLst>
        </p:spPr>
      </p:pic>
      <p:sp>
        <p:nvSpPr>
          <p:cNvPr id="11" name="TextBox 10">
            <a:extLst>
              <a:ext uri="{FF2B5EF4-FFF2-40B4-BE49-F238E27FC236}">
                <a16:creationId xmlns:a16="http://schemas.microsoft.com/office/drawing/2014/main" id="{4F7C50C3-C1B3-F743-8681-CC95A5821B02}"/>
              </a:ext>
            </a:extLst>
          </p:cNvPr>
          <p:cNvSpPr txBox="1"/>
          <p:nvPr/>
        </p:nvSpPr>
        <p:spPr>
          <a:xfrm>
            <a:off x="2712119" y="6981414"/>
            <a:ext cx="3109260" cy="230832"/>
          </a:xfrm>
          <a:prstGeom prst="rect">
            <a:avLst/>
          </a:prstGeom>
          <a:noFill/>
        </p:spPr>
        <p:txBody>
          <a:bodyPr wrap="square" rtlCol="0">
            <a:spAutoFit/>
          </a:bodyPr>
          <a:lstStyle/>
          <a:p>
            <a:r>
              <a:rPr lang="en-MX" sz="900">
                <a:hlinkClick r:id="rId4" tooltip="https://en.wikipedia.org/wiki/Barack_Obama_election_victory_speech,_2008"/>
              </a:rPr>
              <a:t>This Photo</a:t>
            </a:r>
            <a:r>
              <a:rPr lang="en-MX" sz="900"/>
              <a:t> by Unknown Author is licensed under </a:t>
            </a:r>
            <a:r>
              <a:rPr lang="en-MX" sz="900">
                <a:hlinkClick r:id="rId5" tooltip="https://creativecommons.org/licenses/by-sa/3.0/"/>
              </a:rPr>
              <a:t>CC BY-SA</a:t>
            </a:r>
            <a:endParaRPr lang="en-MX" sz="900"/>
          </a:p>
        </p:txBody>
      </p:sp>
      <p:pic>
        <p:nvPicPr>
          <p:cNvPr id="13" name="Picture 12" descr="A group of people posing for the camera&#10;&#10;Description automatically generated">
            <a:extLst>
              <a:ext uri="{FF2B5EF4-FFF2-40B4-BE49-F238E27FC236}">
                <a16:creationId xmlns:a16="http://schemas.microsoft.com/office/drawing/2014/main" id="{BAE6D043-9305-0044-A687-D67C3733B7E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286935" y="3566302"/>
            <a:ext cx="3365164" cy="2523873"/>
          </a:xfrm>
          <a:prstGeom prst="rect">
            <a:avLst/>
          </a:prstGeom>
          <a:ln>
            <a:noFill/>
          </a:ln>
          <a:effectLst>
            <a:softEdge rad="112500"/>
          </a:effectLst>
        </p:spPr>
      </p:pic>
    </p:spTree>
    <p:extLst>
      <p:ext uri="{BB962C8B-B14F-4D97-AF65-F5344CB8AC3E}">
        <p14:creationId xmlns:p14="http://schemas.microsoft.com/office/powerpoint/2010/main" val="238918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Aplicaciones</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5477347" y="1445907"/>
            <a:ext cx="6206642" cy="4110426"/>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b="1" dirty="0">
                <a:latin typeface="Baskerville" panose="02020502070401020303" pitchFamily="18" charset="0"/>
                <a:ea typeface="Baskerville" panose="02020502070401020303" pitchFamily="18" charset="0"/>
              </a:rPr>
              <a:t>Salud mental: </a:t>
            </a:r>
            <a:r>
              <a:rPr lang="en-MX" sz="2400" dirty="0">
                <a:latin typeface="Baskerville" panose="02020502070401020303" pitchFamily="18" charset="0"/>
                <a:ea typeface="Baskerville" panose="02020502070401020303" pitchFamily="18" charset="0"/>
              </a:rPr>
              <a:t>predictor de </a:t>
            </a:r>
            <a:r>
              <a:rPr lang="en-MX" sz="2400" b="1" dirty="0">
                <a:latin typeface="Baskerville" panose="02020502070401020303" pitchFamily="18" charset="0"/>
                <a:ea typeface="Baskerville" panose="02020502070401020303" pitchFamily="18" charset="0"/>
              </a:rPr>
              <a:t>depresión</a:t>
            </a:r>
            <a:r>
              <a:rPr lang="en-MX" sz="2400" dirty="0">
                <a:latin typeface="Baskerville" panose="02020502070401020303" pitchFamily="18" charset="0"/>
                <a:ea typeface="Baskerville" panose="02020502070401020303" pitchFamily="18" charset="0"/>
              </a:rPr>
              <a:t> por excelencia.</a:t>
            </a: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r>
              <a:rPr lang="en-MX" sz="2400" b="1" dirty="0">
                <a:latin typeface="Baskerville" panose="02020502070401020303" pitchFamily="18" charset="0"/>
                <a:ea typeface="Baskerville" panose="02020502070401020303" pitchFamily="18" charset="0"/>
              </a:rPr>
              <a:t>Psicohistoria: </a:t>
            </a:r>
            <a:r>
              <a:rPr lang="en-MX" sz="2400" dirty="0">
                <a:latin typeface="Baskerville" panose="02020502070401020303" pitchFamily="18" charset="0"/>
                <a:ea typeface="Baskerville" panose="02020502070401020303" pitchFamily="18" charset="0"/>
              </a:rPr>
              <a:t>análisis de textos de personas fallecidas; comprensión de </a:t>
            </a:r>
            <a:r>
              <a:rPr lang="en-MX" sz="2400" b="1" dirty="0">
                <a:latin typeface="Baskerville" panose="02020502070401020303" pitchFamily="18" charset="0"/>
                <a:ea typeface="Baskerville" panose="02020502070401020303" pitchFamily="18" charset="0"/>
              </a:rPr>
              <a:t>conductas</a:t>
            </a:r>
            <a:r>
              <a:rPr lang="en-MX" sz="2400" dirty="0">
                <a:latin typeface="Baskerville" panose="02020502070401020303" pitchFamily="18" charset="0"/>
                <a:ea typeface="Baskerville" panose="02020502070401020303" pitchFamily="18" charset="0"/>
              </a:rPr>
              <a:t> de </a:t>
            </a:r>
            <a:r>
              <a:rPr lang="en-MX" sz="2400" b="1" dirty="0">
                <a:latin typeface="Baskerville" panose="02020502070401020303" pitchFamily="18" charset="0"/>
                <a:ea typeface="Baskerville" panose="02020502070401020303" pitchFamily="18" charset="0"/>
              </a:rPr>
              <a:t>grupos, naciones</a:t>
            </a:r>
            <a:r>
              <a:rPr lang="en-MX" sz="2400" dirty="0">
                <a:latin typeface="Baskerville" panose="02020502070401020303" pitchFamily="18" charset="0"/>
                <a:ea typeface="Baskerville" panose="02020502070401020303" pitchFamily="18" charset="0"/>
              </a:rPr>
              <a:t>, en el </a:t>
            </a:r>
            <a:r>
              <a:rPr lang="en-MX" sz="2400" b="1" dirty="0">
                <a:latin typeface="Baskerville" panose="02020502070401020303" pitchFamily="18" charset="0"/>
                <a:ea typeface="Baskerville" panose="02020502070401020303" pitchFamily="18" charset="0"/>
              </a:rPr>
              <a:t>pasado y presente</a:t>
            </a:r>
            <a:r>
              <a:rPr lang="en-MX" sz="2400" dirty="0">
                <a:latin typeface="Baskerville" panose="02020502070401020303" pitchFamily="18" charset="0"/>
                <a:ea typeface="Baskerville" panose="02020502070401020303" pitchFamily="18" charset="0"/>
              </a:rPr>
              <a:t>.</a:t>
            </a:r>
            <a:endParaRPr lang="en-MX" sz="2400" b="1" dirty="0">
              <a:latin typeface="Baskerville" panose="02020502070401020303" pitchFamily="18" charset="0"/>
              <a:ea typeface="Baskerville" panose="02020502070401020303" pitchFamily="18" charset="0"/>
            </a:endParaRPr>
          </a:p>
          <a:p>
            <a:endParaRPr lang="en-MX" sz="2400" b="1"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4" name="Picture 3" descr="A picture containing indoor, apple, sitting, fruit&#10;&#10;Description automatically generated">
            <a:extLst>
              <a:ext uri="{FF2B5EF4-FFF2-40B4-BE49-F238E27FC236}">
                <a16:creationId xmlns:a16="http://schemas.microsoft.com/office/drawing/2014/main" id="{37A98AC1-EA7A-1F4B-BCCA-E620F2792C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86935" y="1011911"/>
            <a:ext cx="3568518" cy="2269300"/>
          </a:xfrm>
          <a:prstGeom prst="rect">
            <a:avLst/>
          </a:prstGeom>
          <a:ln>
            <a:noFill/>
          </a:ln>
          <a:effectLst>
            <a:softEdge rad="112500"/>
          </a:effectLst>
        </p:spPr>
      </p:pic>
      <p:pic>
        <p:nvPicPr>
          <p:cNvPr id="7" name="Picture 6" descr="A large stone sculpture&#10;&#10;Description automatically generated">
            <a:extLst>
              <a:ext uri="{FF2B5EF4-FFF2-40B4-BE49-F238E27FC236}">
                <a16:creationId xmlns:a16="http://schemas.microsoft.com/office/drawing/2014/main" id="{93CA64A4-588F-7E4B-B4D9-B50D6C67CC1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65361" y="3820875"/>
            <a:ext cx="3488271" cy="1735458"/>
          </a:xfrm>
          <a:prstGeom prst="rect">
            <a:avLst/>
          </a:prstGeom>
          <a:ln>
            <a:noFill/>
          </a:ln>
          <a:effectLst>
            <a:softEdge rad="112500"/>
          </a:effectLst>
        </p:spPr>
      </p:pic>
    </p:spTree>
    <p:extLst>
      <p:ext uri="{BB962C8B-B14F-4D97-AF65-F5344CB8AC3E}">
        <p14:creationId xmlns:p14="http://schemas.microsoft.com/office/powerpoint/2010/main" val="197118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Componentes principales</a:t>
            </a:r>
          </a:p>
          <a:p>
            <a:pPr marL="0" indent="0" algn="ctr">
              <a:buNone/>
            </a:pPr>
            <a:r>
              <a:rPr lang="en-MX" sz="1800" b="1" dirty="0">
                <a:latin typeface="Baskerville" panose="02020502070401020303" pitchFamily="18" charset="0"/>
                <a:ea typeface="Baskerville" panose="02020502070401020303" pitchFamily="18" charset="0"/>
              </a:rPr>
              <a:t>Permanencia</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760861" y="1792585"/>
            <a:ext cx="9053092" cy="429758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lvl="1"/>
            <a:r>
              <a:rPr lang="en-MX" sz="2400" dirty="0">
                <a:latin typeface="Baskerville" panose="02020502070401020303" pitchFamily="18" charset="0"/>
                <a:ea typeface="Baskerville" panose="02020502070401020303" pitchFamily="18" charset="0"/>
              </a:rPr>
              <a:t>Persistente: siempre, nunca, soy, es</a:t>
            </a:r>
          </a:p>
          <a:p>
            <a:pPr lvl="1"/>
            <a:endParaRPr lang="en-MX" sz="2400" dirty="0">
              <a:latin typeface="Baskerville" panose="02020502070401020303" pitchFamily="18" charset="0"/>
              <a:ea typeface="Baskerville" panose="02020502070401020303" pitchFamily="18" charset="0"/>
            </a:endParaRPr>
          </a:p>
          <a:p>
            <a:pPr lvl="2"/>
            <a:r>
              <a:rPr lang="en-MX" sz="2400" dirty="0">
                <a:latin typeface="Baskerville" panose="02020502070401020303" pitchFamily="18" charset="0"/>
                <a:ea typeface="Baskerville" panose="02020502070401020303" pitchFamily="18" charset="0"/>
              </a:rPr>
              <a:t>“Soy un holgazán”</a:t>
            </a:r>
          </a:p>
          <a:p>
            <a:pPr lvl="2"/>
            <a:endParaRPr lang="en-MX" sz="2400" dirty="0">
              <a:latin typeface="Baskerville" panose="02020502070401020303" pitchFamily="18" charset="0"/>
              <a:ea typeface="Baskerville" panose="02020502070401020303" pitchFamily="18" charset="0"/>
            </a:endParaRPr>
          </a:p>
          <a:p>
            <a:pPr lvl="1"/>
            <a:r>
              <a:rPr lang="en-MX" sz="2400" dirty="0">
                <a:latin typeface="Baskerville" panose="02020502070401020303" pitchFamily="18" charset="0"/>
                <a:ea typeface="Baskerville" panose="02020502070401020303" pitchFamily="18" charset="0"/>
              </a:rPr>
              <a:t>Temporal: a veces, hace un tiempo, estoy</a:t>
            </a:r>
          </a:p>
          <a:p>
            <a:pPr lvl="2"/>
            <a:endParaRPr lang="en-MX" sz="2400" dirty="0">
              <a:latin typeface="Baskerville" panose="02020502070401020303" pitchFamily="18" charset="0"/>
              <a:ea typeface="Baskerville" panose="02020502070401020303" pitchFamily="18" charset="0"/>
            </a:endParaRPr>
          </a:p>
          <a:p>
            <a:pPr lvl="2"/>
            <a:r>
              <a:rPr lang="en-MX" sz="2400" dirty="0">
                <a:latin typeface="Baskerville" panose="02020502070401020303" pitchFamily="18" charset="0"/>
                <a:ea typeface="Baskerville" panose="02020502070401020303" pitchFamily="18" charset="0"/>
              </a:rPr>
              <a:t>“Estoy muy cansado”</a:t>
            </a:r>
          </a:p>
          <a:p>
            <a:pPr lvl="1"/>
            <a:endParaRPr lang="en-MX" sz="2200" b="1" dirty="0">
              <a:latin typeface="Baskerville" panose="02020502070401020303" pitchFamily="18" charset="0"/>
              <a:ea typeface="Baskerville" panose="02020502070401020303" pitchFamily="18" charset="0"/>
            </a:endParaRPr>
          </a:p>
          <a:p>
            <a:endParaRPr lang="en-MX" sz="2400" b="1"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4" name="Picture 3" descr="A clock hanging on the wall&#10;&#10;Description automatically generated">
            <a:extLst>
              <a:ext uri="{FF2B5EF4-FFF2-40B4-BE49-F238E27FC236}">
                <a16:creationId xmlns:a16="http://schemas.microsoft.com/office/drawing/2014/main" id="{A19B0ED9-1B6A-824A-8864-AE5E279715E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899556" y="3528851"/>
            <a:ext cx="2680580" cy="2680580"/>
          </a:xfrm>
          <a:prstGeom prst="rect">
            <a:avLst/>
          </a:prstGeom>
          <a:ln>
            <a:noFill/>
          </a:ln>
          <a:effectLst>
            <a:softEdge rad="112500"/>
          </a:effectLst>
        </p:spPr>
      </p:pic>
    </p:spTree>
    <p:extLst>
      <p:ext uri="{BB962C8B-B14F-4D97-AF65-F5344CB8AC3E}">
        <p14:creationId xmlns:p14="http://schemas.microsoft.com/office/powerpoint/2010/main" val="39498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Componentes principales</a:t>
            </a:r>
          </a:p>
          <a:p>
            <a:pPr marL="0" indent="0" algn="ctr">
              <a:buNone/>
            </a:pPr>
            <a:r>
              <a:rPr lang="en-MX" sz="1900" b="1" dirty="0">
                <a:latin typeface="Baskerville" panose="02020502070401020303" pitchFamily="18" charset="0"/>
                <a:ea typeface="Baskerville" panose="02020502070401020303" pitchFamily="18" charset="0"/>
              </a:rPr>
              <a:t>Penetración o amplitud</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5A6424F9-5036-7048-AD6C-BD160190EA15}"/>
              </a:ext>
            </a:extLst>
          </p:cNvPr>
          <p:cNvSpPr txBox="1">
            <a:spLocks/>
          </p:cNvSpPr>
          <p:nvPr/>
        </p:nvSpPr>
        <p:spPr>
          <a:xfrm>
            <a:off x="1267858" y="1828799"/>
            <a:ext cx="10416131" cy="42613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dirty="0">
                <a:latin typeface="Baskerville" panose="02020502070401020303" pitchFamily="18" charset="0"/>
                <a:ea typeface="Baskerville" panose="02020502070401020303" pitchFamily="18" charset="0"/>
              </a:rPr>
              <a:t>Universal: nadie, todo, ningún, totalmente</a:t>
            </a:r>
          </a:p>
          <a:p>
            <a:endParaRPr lang="en-MX" sz="2400" dirty="0">
              <a:latin typeface="Baskerville" panose="02020502070401020303" pitchFamily="18" charset="0"/>
              <a:ea typeface="Baskerville" panose="02020502070401020303" pitchFamily="18" charset="0"/>
            </a:endParaRPr>
          </a:p>
          <a:p>
            <a:pPr lvl="1"/>
            <a:r>
              <a:rPr lang="en-MX" sz="2400" dirty="0">
                <a:latin typeface="Baskerville" panose="02020502070401020303" pitchFamily="18" charset="0"/>
                <a:ea typeface="Baskerville" panose="02020502070401020303" pitchFamily="18" charset="0"/>
              </a:rPr>
              <a:t>“Todos los profesores son injustos”</a:t>
            </a:r>
          </a:p>
          <a:p>
            <a:pPr lvl="1"/>
            <a:endParaRPr lang="en-MX" sz="2400" dirty="0">
              <a:latin typeface="Baskerville" panose="02020502070401020303" pitchFamily="18" charset="0"/>
              <a:ea typeface="Baskerville" panose="02020502070401020303" pitchFamily="18" charset="0"/>
            </a:endParaRPr>
          </a:p>
          <a:p>
            <a:r>
              <a:rPr lang="en-MX" sz="2400" dirty="0">
                <a:latin typeface="Baskerville" panose="02020502070401020303" pitchFamily="18" charset="0"/>
                <a:ea typeface="Baskerville" panose="02020502070401020303" pitchFamily="18" charset="0"/>
              </a:rPr>
              <a:t>Específica: este, esto, particularmente</a:t>
            </a:r>
          </a:p>
          <a:p>
            <a:endParaRPr lang="en-MX" sz="2400" dirty="0">
              <a:latin typeface="Baskerville" panose="02020502070401020303" pitchFamily="18" charset="0"/>
              <a:ea typeface="Baskerville" panose="02020502070401020303" pitchFamily="18" charset="0"/>
            </a:endParaRPr>
          </a:p>
          <a:p>
            <a:pPr lvl="1"/>
            <a:r>
              <a:rPr lang="en-MX" sz="2400" dirty="0">
                <a:latin typeface="Baskerville" panose="02020502070401020303" pitchFamily="18" charset="0"/>
                <a:ea typeface="Baskerville" panose="02020502070401020303" pitchFamily="18" charset="0"/>
              </a:rPr>
              <a:t>“Los profesores Germán, Brisa y Reynaldo son injustos”</a:t>
            </a:r>
          </a:p>
          <a:p>
            <a:pPr lvl="2"/>
            <a:endParaRPr lang="en-MX" sz="2400" dirty="0">
              <a:latin typeface="Baskerville" panose="02020502070401020303" pitchFamily="18" charset="0"/>
              <a:ea typeface="Baskerville" panose="02020502070401020303" pitchFamily="18" charset="0"/>
            </a:endParaRPr>
          </a:p>
          <a:p>
            <a:pPr lvl="1"/>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11" name="Picture 10" descr="A close up of a sign&#10;&#10;Description automatically generated">
            <a:extLst>
              <a:ext uri="{FF2B5EF4-FFF2-40B4-BE49-F238E27FC236}">
                <a16:creationId xmlns:a16="http://schemas.microsoft.com/office/drawing/2014/main" id="{6189A941-06F2-D946-9426-037F19CB42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71160" y="718344"/>
            <a:ext cx="2438400" cy="2438400"/>
          </a:xfrm>
          <a:prstGeom prst="rect">
            <a:avLst/>
          </a:prstGeom>
        </p:spPr>
      </p:pic>
      <p:pic>
        <p:nvPicPr>
          <p:cNvPr id="14" name="Picture 13" descr="A pile of hay&#10;&#10;Description automatically generated">
            <a:extLst>
              <a:ext uri="{FF2B5EF4-FFF2-40B4-BE49-F238E27FC236}">
                <a16:creationId xmlns:a16="http://schemas.microsoft.com/office/drawing/2014/main" id="{34B27DE8-4088-0946-BE0D-8C56E5B45E7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28927" y="4472412"/>
            <a:ext cx="2422991" cy="1625820"/>
          </a:xfrm>
          <a:prstGeom prst="rect">
            <a:avLst/>
          </a:prstGeom>
          <a:ln>
            <a:noFill/>
          </a:ln>
          <a:effectLst>
            <a:softEdge rad="112500"/>
          </a:effectLst>
        </p:spPr>
      </p:pic>
    </p:spTree>
    <p:extLst>
      <p:ext uri="{BB962C8B-B14F-4D97-AF65-F5344CB8AC3E}">
        <p14:creationId xmlns:p14="http://schemas.microsoft.com/office/powerpoint/2010/main" val="2842015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102E8E4-3982-4884-AA0F-68EC3704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EB3F61-F91A-45E6-81DA-F22A4CBAC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8"/>
            <a:ext cx="1286934" cy="5333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A8AED50-F8E0-3A4B-A03B-707EDF35BD9C}"/>
              </a:ext>
            </a:extLst>
          </p:cNvPr>
          <p:cNvSpPr>
            <a:spLocks noGrp="1"/>
          </p:cNvSpPr>
          <p:nvPr>
            <p:ph idx="1"/>
          </p:nvPr>
        </p:nvSpPr>
        <p:spPr>
          <a:xfrm>
            <a:off x="1286936" y="259740"/>
            <a:ext cx="10397052" cy="917209"/>
          </a:xfrm>
        </p:spPr>
        <p:txBody>
          <a:bodyPr anchor="t">
            <a:normAutofit/>
          </a:bodyPr>
          <a:lstStyle/>
          <a:p>
            <a:pPr marL="0" indent="0" algn="ctr">
              <a:buNone/>
            </a:pPr>
            <a:r>
              <a:rPr lang="en-MX" sz="2800" dirty="0">
                <a:latin typeface="Baskerville" panose="02020502070401020303" pitchFamily="18" charset="0"/>
                <a:ea typeface="Baskerville" panose="02020502070401020303" pitchFamily="18" charset="0"/>
              </a:rPr>
              <a:t>Componentes principales</a:t>
            </a:r>
          </a:p>
          <a:p>
            <a:pPr marL="0" indent="0" algn="ctr">
              <a:buNone/>
            </a:pPr>
            <a:r>
              <a:rPr lang="en-MX" sz="1900" b="1" dirty="0">
                <a:latin typeface="Baskerville" panose="02020502070401020303" pitchFamily="18" charset="0"/>
                <a:ea typeface="Baskerville" panose="02020502070401020303" pitchFamily="18" charset="0"/>
              </a:rPr>
              <a:t>Personalización</a:t>
            </a:r>
          </a:p>
        </p:txBody>
      </p:sp>
      <p:sp>
        <p:nvSpPr>
          <p:cNvPr id="26" name="Rectangle 25">
            <a:extLst>
              <a:ext uri="{FF2B5EF4-FFF2-40B4-BE49-F238E27FC236}">
                <a16:creationId xmlns:a16="http://schemas.microsoft.com/office/drawing/2014/main" id="{C0D1CB9A-4C6B-4843-B8E9-CD0071D37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035FB2C-4EE4-844A-A77F-6302128AF665}"/>
              </a:ext>
            </a:extLst>
          </p:cNvPr>
          <p:cNvSpPr txBox="1">
            <a:spLocks/>
          </p:cNvSpPr>
          <p:nvPr/>
        </p:nvSpPr>
        <p:spPr>
          <a:xfrm>
            <a:off x="1267858" y="1828799"/>
            <a:ext cx="10416131" cy="426137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MX" sz="2400" dirty="0">
                <a:latin typeface="Baskerville" panose="02020502070401020303" pitchFamily="18" charset="0"/>
                <a:ea typeface="Baskerville" panose="02020502070401020303" pitchFamily="18" charset="0"/>
              </a:rPr>
              <a:t>Interno: yo, me, mi (causas internas)</a:t>
            </a:r>
          </a:p>
          <a:p>
            <a:pPr lvl="1"/>
            <a:endParaRPr lang="en-MX" sz="2400" dirty="0">
              <a:latin typeface="Baskerville" panose="02020502070401020303" pitchFamily="18" charset="0"/>
              <a:ea typeface="Baskerville" panose="02020502070401020303" pitchFamily="18" charset="0"/>
            </a:endParaRPr>
          </a:p>
          <a:p>
            <a:pPr lvl="1"/>
            <a:r>
              <a:rPr lang="en-MX" sz="2400" dirty="0">
                <a:latin typeface="Baskerville" panose="02020502070401020303" pitchFamily="18" charset="0"/>
                <a:ea typeface="Baskerville" panose="02020502070401020303" pitchFamily="18" charset="0"/>
              </a:rPr>
              <a:t>“Puedo aprovechar la buena racha”</a:t>
            </a:r>
          </a:p>
          <a:p>
            <a:pPr lvl="2"/>
            <a:endParaRPr lang="en-MX" sz="2400" dirty="0">
              <a:latin typeface="Baskerville" panose="02020502070401020303" pitchFamily="18" charset="0"/>
              <a:ea typeface="Baskerville" panose="02020502070401020303" pitchFamily="18" charset="0"/>
            </a:endParaRPr>
          </a:p>
          <a:p>
            <a:r>
              <a:rPr lang="en-MX" sz="2400" dirty="0">
                <a:latin typeface="Baskerville" panose="02020502070401020303" pitchFamily="18" charset="0"/>
                <a:ea typeface="Baskerville" panose="02020502070401020303" pitchFamily="18" charset="0"/>
              </a:rPr>
              <a:t>Externo:  ellos, ellas, ustedes, aquello (causas externas)</a:t>
            </a:r>
          </a:p>
          <a:p>
            <a:endParaRPr lang="en-MX" sz="2400" dirty="0">
              <a:latin typeface="Baskerville" panose="02020502070401020303" pitchFamily="18" charset="0"/>
              <a:ea typeface="Baskerville" panose="02020502070401020303" pitchFamily="18" charset="0"/>
            </a:endParaRPr>
          </a:p>
          <a:p>
            <a:pPr lvl="1"/>
            <a:r>
              <a:rPr lang="en-MX" sz="2400" dirty="0">
                <a:latin typeface="Baskerville" panose="02020502070401020303" pitchFamily="18" charset="0"/>
                <a:ea typeface="Baskerville" panose="02020502070401020303" pitchFamily="18" charset="0"/>
              </a:rPr>
              <a:t>“Fue un golpe de suerte”</a:t>
            </a:r>
          </a:p>
          <a:p>
            <a:pPr lvl="2"/>
            <a:endParaRPr lang="en-MX" sz="2400" dirty="0">
              <a:latin typeface="Baskerville" panose="02020502070401020303" pitchFamily="18" charset="0"/>
              <a:ea typeface="Baskerville" panose="02020502070401020303" pitchFamily="18" charset="0"/>
            </a:endParaRPr>
          </a:p>
          <a:p>
            <a:pPr lvl="1"/>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a:p>
            <a:endParaRPr lang="en-MX" sz="2400" dirty="0">
              <a:latin typeface="Baskerville" panose="02020502070401020303" pitchFamily="18" charset="0"/>
              <a:ea typeface="Baskerville" panose="02020502070401020303" pitchFamily="18" charset="0"/>
            </a:endParaRPr>
          </a:p>
        </p:txBody>
      </p:sp>
      <p:pic>
        <p:nvPicPr>
          <p:cNvPr id="4" name="Picture 3" descr="A picture containing toy, doll&#10;&#10;Description automatically generated">
            <a:extLst>
              <a:ext uri="{FF2B5EF4-FFF2-40B4-BE49-F238E27FC236}">
                <a16:creationId xmlns:a16="http://schemas.microsoft.com/office/drawing/2014/main" id="{FD605898-33EF-0043-A456-C960FC1308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7304" r="29284"/>
          <a:stretch/>
        </p:blipFill>
        <p:spPr>
          <a:xfrm>
            <a:off x="8285546" y="1822975"/>
            <a:ext cx="3307213" cy="4273022"/>
          </a:xfrm>
          <a:prstGeom prst="rect">
            <a:avLst/>
          </a:prstGeom>
          <a:ln>
            <a:noFill/>
          </a:ln>
          <a:effectLst>
            <a:softEdge rad="112500"/>
          </a:effectLst>
        </p:spPr>
      </p:pic>
    </p:spTree>
    <p:extLst>
      <p:ext uri="{BB962C8B-B14F-4D97-AF65-F5344CB8AC3E}">
        <p14:creationId xmlns:p14="http://schemas.microsoft.com/office/powerpoint/2010/main" val="90683567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4063</TotalTime>
  <Words>1316</Words>
  <Application>Microsoft Macintosh PowerPoint</Application>
  <PresentationFormat>Widescreen</PresentationFormat>
  <Paragraphs>183</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Baskerville</vt:lpstr>
      <vt:lpstr>Calibri</vt:lpstr>
      <vt:lpstr>Corbel</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-Múltiples aplicaciones prácticas  - Algoritmo escalable capaz de automatizar un análisis de cantidades de información a veces no viable para una sola persona  -Nos permite agregar más dimensiones al procesamiento de los textos escritos, complementando un análisis de sentimientos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EIDER EDUARDO HEROS FLORES</dc:creator>
  <cp:lastModifiedBy>EIDER EDUARDO HEROS FLORES</cp:lastModifiedBy>
  <cp:revision>5</cp:revision>
  <dcterms:created xsi:type="dcterms:W3CDTF">2020-09-12T04:49:36Z</dcterms:created>
  <dcterms:modified xsi:type="dcterms:W3CDTF">2020-09-15T00:33:21Z</dcterms:modified>
</cp:coreProperties>
</file>